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Poppi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Poppins-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Poppins-italic.fntdata"/><Relationship Id="rId21" Type="http://schemas.openxmlformats.org/officeDocument/2006/relationships/slide" Target="slides/slide16.xml"/><Relationship Id="rId43" Type="http://schemas.openxmlformats.org/officeDocument/2006/relationships/font" Target="fonts/Poppi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837416f34f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837416f34f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37416f34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37416f34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37416f34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37416f34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37416f34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37416f34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37416f34f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37416f34f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37416f34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37416f34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37416f34f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837416f34f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37416f34f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837416f34f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837416f34f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837416f34f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837416f34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837416f34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37416f34f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37416f34f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4165eb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4165eb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37416f34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37416f34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37416f34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837416f34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37416f34f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37416f34f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837416f3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837416f3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37416f34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837416f34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37416f34f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37416f34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837416f34f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837416f34f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837416f3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837416f3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37416f34f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37416f34f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837416f34f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837416f34f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37416f34f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37416f34f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37416f34f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37416f34f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37416f3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37416f3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37416f34f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37416f34f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37416f34f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37416f34f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37416f34f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37416f34f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13.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nvSpPr>
        <p:spPr>
          <a:xfrm>
            <a:off x="5130225" y="1665050"/>
            <a:ext cx="4001700" cy="1354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900">
                <a:solidFill>
                  <a:srgbClr val="191B27"/>
                </a:solidFill>
                <a:latin typeface="Poppins"/>
                <a:ea typeface="Poppins"/>
                <a:cs typeface="Poppins"/>
                <a:sym typeface="Poppins"/>
              </a:rPr>
              <a:t>Modelo de previsão do tempo de internação de pacientes com Síndrome (SARG)</a:t>
            </a:r>
            <a:endParaRPr b="1" sz="1900">
              <a:solidFill>
                <a:srgbClr val="191B27"/>
              </a:solidFill>
              <a:latin typeface="Poppins"/>
              <a:ea typeface="Poppins"/>
              <a:cs typeface="Poppins"/>
              <a:sym typeface="Poppins"/>
            </a:endParaRPr>
          </a:p>
          <a:p>
            <a:pPr indent="0" lvl="0" marL="0" rtl="0" algn="just">
              <a:spcBef>
                <a:spcPts val="0"/>
              </a:spcBef>
              <a:spcAft>
                <a:spcPts val="0"/>
              </a:spcAft>
              <a:buNone/>
            </a:pPr>
            <a:r>
              <a:rPr b="1" lang="pt-BR" sz="1900">
                <a:solidFill>
                  <a:srgbClr val="191B27"/>
                </a:solidFill>
                <a:latin typeface="Poppins"/>
                <a:ea typeface="Poppins"/>
                <a:cs typeface="Poppins"/>
                <a:sym typeface="Poppins"/>
              </a:rPr>
              <a:t>pós pandemia.</a:t>
            </a:r>
            <a:endParaRPr b="1" sz="7700">
              <a:solidFill>
                <a:srgbClr val="191B27"/>
              </a:solidFill>
              <a:latin typeface="Poppins"/>
              <a:ea typeface="Poppins"/>
              <a:cs typeface="Poppins"/>
              <a:sym typeface="Poppins"/>
            </a:endParaRPr>
          </a:p>
        </p:txBody>
      </p:sp>
      <p:sp>
        <p:nvSpPr>
          <p:cNvPr id="87" name="Google Shape;87;p13"/>
          <p:cNvSpPr/>
          <p:nvPr/>
        </p:nvSpPr>
        <p:spPr>
          <a:xfrm>
            <a:off x="0" y="487325"/>
            <a:ext cx="4576200" cy="4656300"/>
          </a:xfrm>
          <a:prstGeom prst="rect">
            <a:avLst/>
          </a:prstGeom>
          <a:solidFill>
            <a:schemeClr val="lt1"/>
          </a:solidFill>
          <a:ln cap="flat" cmpd="sng" w="9525">
            <a:solidFill>
              <a:srgbClr val="0D61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5100575" cy="5143502"/>
          </a:xfrm>
          <a:prstGeom prst="rect">
            <a:avLst/>
          </a:prstGeom>
          <a:noFill/>
          <a:ln cap="flat" cmpd="sng" w="9525">
            <a:solidFill>
              <a:schemeClr val="lt1"/>
            </a:solidFill>
            <a:prstDash val="solid"/>
            <a:round/>
            <a:headEnd len="sm" w="sm" type="none"/>
            <a:tailEnd len="sm" w="sm" type="none"/>
          </a:ln>
        </p:spPr>
      </p:pic>
      <p:pic>
        <p:nvPicPr>
          <p:cNvPr id="89" name="Google Shape;89;p13"/>
          <p:cNvPicPr preferRelativeResize="0"/>
          <p:nvPr/>
        </p:nvPicPr>
        <p:blipFill>
          <a:blip r:embed="rId4">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1" type="body"/>
          </p:nvPr>
        </p:nvSpPr>
        <p:spPr>
          <a:xfrm>
            <a:off x="727650" y="1398825"/>
            <a:ext cx="7688700" cy="9264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pt-BR" sz="1100">
                <a:solidFill>
                  <a:srgbClr val="191B27"/>
                </a:solidFill>
              </a:rPr>
              <a:t>Seleção do tempo de permanência com base na proporção de dados no dataset:</a:t>
            </a:r>
            <a:endParaRPr sz="1100">
              <a:solidFill>
                <a:srgbClr val="191B27"/>
              </a:solidFill>
            </a:endParaRPr>
          </a:p>
          <a:p>
            <a:pPr indent="-298450" lvl="0" marL="457200" rtl="0" algn="just">
              <a:lnSpc>
                <a:spcPct val="105000"/>
              </a:lnSpc>
              <a:spcBef>
                <a:spcPts val="1200"/>
              </a:spcBef>
              <a:spcAft>
                <a:spcPts val="0"/>
              </a:spcAft>
              <a:buClr>
                <a:srgbClr val="191B27"/>
              </a:buClr>
              <a:buSzPts val="1100"/>
              <a:buChar char="●"/>
            </a:pPr>
            <a:r>
              <a:rPr lang="pt-BR" sz="1100">
                <a:solidFill>
                  <a:srgbClr val="191B27"/>
                </a:solidFill>
              </a:rPr>
              <a:t>Ajustamos com base na proporção de dados os dias de permanência sem impactar no tamanho do dataset e no modelo; </a:t>
            </a:r>
            <a:endParaRPr sz="1100">
              <a:solidFill>
                <a:srgbClr val="191B27"/>
              </a:solidFill>
            </a:endParaRPr>
          </a:p>
          <a:p>
            <a:pPr indent="-298450" lvl="0" marL="457200" rtl="0" algn="just">
              <a:lnSpc>
                <a:spcPct val="105000"/>
              </a:lnSpc>
              <a:spcBef>
                <a:spcPts val="0"/>
              </a:spcBef>
              <a:spcAft>
                <a:spcPts val="0"/>
              </a:spcAft>
              <a:buClr>
                <a:srgbClr val="191B27"/>
              </a:buClr>
              <a:buSzPts val="1100"/>
              <a:buChar char="●"/>
            </a:pPr>
            <a:r>
              <a:rPr lang="pt-BR" sz="1100">
                <a:solidFill>
                  <a:srgbClr val="191B27"/>
                </a:solidFill>
              </a:rPr>
              <a:t>Importante para não ser atingido com outliers desproporcionais e com baixo volume de dados;</a:t>
            </a:r>
            <a:endParaRPr sz="1100">
              <a:solidFill>
                <a:srgbClr val="191B27"/>
              </a:solidFill>
            </a:endParaRPr>
          </a:p>
          <a:p>
            <a:pPr indent="-298450" lvl="0" marL="457200" rtl="0" algn="just">
              <a:lnSpc>
                <a:spcPct val="105000"/>
              </a:lnSpc>
              <a:spcBef>
                <a:spcPts val="0"/>
              </a:spcBef>
              <a:spcAft>
                <a:spcPts val="0"/>
              </a:spcAft>
              <a:buClr>
                <a:srgbClr val="191B27"/>
              </a:buClr>
              <a:buSzPts val="1100"/>
              <a:buChar char="●"/>
            </a:pPr>
            <a:r>
              <a:rPr lang="pt-BR" sz="1100">
                <a:solidFill>
                  <a:srgbClr val="191B27"/>
                </a:solidFill>
              </a:rPr>
              <a:t>Escolhemos então o tempo de permanência de até 60 dias.</a:t>
            </a:r>
            <a:endParaRPr sz="1100">
              <a:solidFill>
                <a:srgbClr val="191B27"/>
              </a:solidFill>
            </a:endParaRPr>
          </a:p>
        </p:txBody>
      </p:sp>
      <p:sp>
        <p:nvSpPr>
          <p:cNvPr id="153" name="Google Shape;153;p22"/>
          <p:cNvSpPr txBox="1"/>
          <p:nvPr>
            <p:ph type="title"/>
          </p:nvPr>
        </p:nvSpPr>
        <p:spPr>
          <a:xfrm>
            <a:off x="681425" y="634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Dataset</a:t>
            </a:r>
            <a:endParaRPr/>
          </a:p>
          <a:p>
            <a:pPr indent="0" lvl="0" marL="0" rtl="0" algn="l">
              <a:spcBef>
                <a:spcPts val="0"/>
              </a:spcBef>
              <a:spcAft>
                <a:spcPts val="0"/>
              </a:spcAft>
              <a:buNone/>
            </a:pPr>
            <a:r>
              <a:t/>
            </a:r>
            <a:endParaRPr/>
          </a:p>
        </p:txBody>
      </p:sp>
      <p:pic>
        <p:nvPicPr>
          <p:cNvPr id="154" name="Google Shape;154;p22"/>
          <p:cNvPicPr preferRelativeResize="0"/>
          <p:nvPr/>
        </p:nvPicPr>
        <p:blipFill rotWithShape="1">
          <a:blip r:embed="rId3">
            <a:alphaModFix/>
          </a:blip>
          <a:srcRect b="7749" l="0" r="0" t="-7750"/>
          <a:stretch/>
        </p:blipFill>
        <p:spPr>
          <a:xfrm>
            <a:off x="727650" y="2554675"/>
            <a:ext cx="3174607" cy="2134650"/>
          </a:xfrm>
          <a:prstGeom prst="rect">
            <a:avLst/>
          </a:prstGeom>
          <a:noFill/>
          <a:ln>
            <a:noFill/>
          </a:ln>
        </p:spPr>
      </p:pic>
      <p:pic>
        <p:nvPicPr>
          <p:cNvPr id="155" name="Google Shape;155;p22"/>
          <p:cNvPicPr preferRelativeResize="0"/>
          <p:nvPr/>
        </p:nvPicPr>
        <p:blipFill rotWithShape="1">
          <a:blip r:embed="rId4">
            <a:alphaModFix/>
          </a:blip>
          <a:srcRect b="0" l="-1360" r="1359" t="0"/>
          <a:stretch/>
        </p:blipFill>
        <p:spPr>
          <a:xfrm>
            <a:off x="4707182" y="2662450"/>
            <a:ext cx="3144344" cy="2134650"/>
          </a:xfrm>
          <a:prstGeom prst="rect">
            <a:avLst/>
          </a:prstGeom>
          <a:noFill/>
          <a:ln>
            <a:noFill/>
          </a:ln>
        </p:spPr>
      </p:pic>
      <p:pic>
        <p:nvPicPr>
          <p:cNvPr id="156" name="Google Shape;156;p22"/>
          <p:cNvPicPr preferRelativeResize="0"/>
          <p:nvPr/>
        </p:nvPicPr>
        <p:blipFill>
          <a:blip r:embed="rId5">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idx="1" type="body"/>
          </p:nvPr>
        </p:nvSpPr>
        <p:spPr>
          <a:xfrm>
            <a:off x="727650" y="1409500"/>
            <a:ext cx="7688700" cy="92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1018"/>
              <a:buNone/>
            </a:pPr>
            <a:r>
              <a:rPr lang="pt-BR" sz="1132">
                <a:solidFill>
                  <a:srgbClr val="191B27"/>
                </a:solidFill>
              </a:rPr>
              <a:t>Analisando a Influência no tempo: </a:t>
            </a:r>
            <a:r>
              <a:rPr lang="pt-BR" sz="1132">
                <a:solidFill>
                  <a:srgbClr val="191B27"/>
                </a:solidFill>
              </a:rPr>
              <a:t>Fizemos uma nova análise temporal com base na data de internação (Indexada). </a:t>
            </a:r>
            <a:endParaRPr sz="1132">
              <a:solidFill>
                <a:srgbClr val="191B27"/>
              </a:solidFill>
            </a:endParaRPr>
          </a:p>
          <a:p>
            <a:pPr indent="-300513" lvl="0" marL="457200" rtl="0" algn="just">
              <a:spcBef>
                <a:spcPts val="1200"/>
              </a:spcBef>
              <a:spcAft>
                <a:spcPts val="0"/>
              </a:spcAft>
              <a:buClr>
                <a:srgbClr val="191B27"/>
              </a:buClr>
              <a:buSzPts val="1133"/>
              <a:buChar char="●"/>
            </a:pPr>
            <a:r>
              <a:rPr lang="pt-BR" sz="1132">
                <a:solidFill>
                  <a:srgbClr val="191B27"/>
                </a:solidFill>
              </a:rPr>
              <a:t>Percebemos uma diferença maior na mediana contendo dados antes de 2022 (nosso foco);</a:t>
            </a:r>
            <a:endParaRPr sz="1132">
              <a:solidFill>
                <a:srgbClr val="191B27"/>
              </a:solidFill>
            </a:endParaRPr>
          </a:p>
          <a:p>
            <a:pPr indent="-300513" lvl="0" marL="457200" rtl="0" algn="just">
              <a:spcBef>
                <a:spcPts val="0"/>
              </a:spcBef>
              <a:spcAft>
                <a:spcPts val="0"/>
              </a:spcAft>
              <a:buClr>
                <a:srgbClr val="191B27"/>
              </a:buClr>
              <a:buSzPts val="1133"/>
              <a:buChar char="●"/>
            </a:pPr>
            <a:r>
              <a:rPr lang="pt-BR" sz="1132">
                <a:solidFill>
                  <a:srgbClr val="191B27"/>
                </a:solidFill>
              </a:rPr>
              <a:t>Muito se deve a um cenário com impacto da variante Omicron, diferente do atual. E com queda em julho devido a dados coletados em poucos dias; </a:t>
            </a:r>
            <a:endParaRPr sz="1132">
              <a:solidFill>
                <a:srgbClr val="191B27"/>
              </a:solidFill>
            </a:endParaRPr>
          </a:p>
          <a:p>
            <a:pPr indent="-300513" lvl="0" marL="457200" rtl="0" algn="just">
              <a:spcBef>
                <a:spcPts val="0"/>
              </a:spcBef>
              <a:spcAft>
                <a:spcPts val="0"/>
              </a:spcAft>
              <a:buClr>
                <a:srgbClr val="191B27"/>
              </a:buClr>
              <a:buSzPts val="1133"/>
              <a:buChar char="●"/>
            </a:pPr>
            <a:r>
              <a:rPr lang="pt-BR" sz="1132">
                <a:solidFill>
                  <a:srgbClr val="191B27"/>
                </a:solidFill>
              </a:rPr>
              <a:t>Decidimos dar um novo corte para o modelo, com dados de Fevereiro a Junho de 2022.</a:t>
            </a:r>
            <a:endParaRPr sz="1132">
              <a:solidFill>
                <a:srgbClr val="191B27"/>
              </a:solidFill>
            </a:endParaRPr>
          </a:p>
        </p:txBody>
      </p:sp>
      <p:sp>
        <p:nvSpPr>
          <p:cNvPr id="162" name="Google Shape;162;p23"/>
          <p:cNvSpPr txBox="1"/>
          <p:nvPr>
            <p:ph type="title"/>
          </p:nvPr>
        </p:nvSpPr>
        <p:spPr>
          <a:xfrm>
            <a:off x="697450" y="63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Dataset</a:t>
            </a:r>
            <a:endParaRPr/>
          </a:p>
          <a:p>
            <a:pPr indent="0" lvl="0" marL="0" rtl="0" algn="l">
              <a:spcBef>
                <a:spcPts val="0"/>
              </a:spcBef>
              <a:spcAft>
                <a:spcPts val="0"/>
              </a:spcAft>
              <a:buNone/>
            </a:pPr>
            <a:r>
              <a:t/>
            </a:r>
            <a:endParaRPr/>
          </a:p>
        </p:txBody>
      </p:sp>
      <p:pic>
        <p:nvPicPr>
          <p:cNvPr id="163" name="Google Shape;163;p23"/>
          <p:cNvPicPr preferRelativeResize="0"/>
          <p:nvPr/>
        </p:nvPicPr>
        <p:blipFill>
          <a:blip r:embed="rId3">
            <a:alphaModFix/>
          </a:blip>
          <a:stretch>
            <a:fillRect/>
          </a:stretch>
        </p:blipFill>
        <p:spPr>
          <a:xfrm>
            <a:off x="917525" y="2714725"/>
            <a:ext cx="2990256" cy="2134650"/>
          </a:xfrm>
          <a:prstGeom prst="rect">
            <a:avLst/>
          </a:prstGeom>
          <a:noFill/>
          <a:ln>
            <a:noFill/>
          </a:ln>
        </p:spPr>
      </p:pic>
      <p:pic>
        <p:nvPicPr>
          <p:cNvPr id="164" name="Google Shape;164;p23"/>
          <p:cNvPicPr preferRelativeResize="0"/>
          <p:nvPr/>
        </p:nvPicPr>
        <p:blipFill rotWithShape="1">
          <a:blip r:embed="rId4">
            <a:alphaModFix/>
          </a:blip>
          <a:srcRect b="2250" l="0" r="0" t="-2250"/>
          <a:stretch/>
        </p:blipFill>
        <p:spPr>
          <a:xfrm>
            <a:off x="4980331" y="2677375"/>
            <a:ext cx="2996384" cy="2134650"/>
          </a:xfrm>
          <a:prstGeom prst="rect">
            <a:avLst/>
          </a:prstGeom>
          <a:noFill/>
          <a:ln>
            <a:noFill/>
          </a:ln>
        </p:spPr>
      </p:pic>
      <p:pic>
        <p:nvPicPr>
          <p:cNvPr id="165" name="Google Shape;165;p23"/>
          <p:cNvPicPr preferRelativeResize="0"/>
          <p:nvPr/>
        </p:nvPicPr>
        <p:blipFill>
          <a:blip r:embed="rId5">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b="7322" l="0" r="0" t="7331"/>
          <a:stretch/>
        </p:blipFill>
        <p:spPr>
          <a:xfrm>
            <a:off x="0" y="0"/>
            <a:ext cx="9144004" cy="5143502"/>
          </a:xfrm>
          <a:prstGeom prst="rect">
            <a:avLst/>
          </a:prstGeom>
          <a:noFill/>
          <a:ln>
            <a:noFill/>
          </a:ln>
          <a:effectLst>
            <a:outerShdw blurRad="57150" rotWithShape="0" algn="bl" dir="5400000" dist="19050">
              <a:srgbClr val="000000">
                <a:alpha val="50000"/>
              </a:srgbClr>
            </a:outerShdw>
          </a:effectLst>
        </p:spPr>
      </p:pic>
      <p:sp>
        <p:nvSpPr>
          <p:cNvPr id="171" name="Google Shape;171;p24"/>
          <p:cNvSpPr txBox="1"/>
          <p:nvPr/>
        </p:nvSpPr>
        <p:spPr>
          <a:xfrm>
            <a:off x="69325" y="117425"/>
            <a:ext cx="5615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lt1"/>
                </a:solidFill>
                <a:latin typeface="Poppins"/>
                <a:ea typeface="Poppins"/>
                <a:cs typeface="Poppins"/>
                <a:sym typeface="Poppins"/>
              </a:rPr>
              <a:t>EDA</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 type="body"/>
          </p:nvPr>
        </p:nvSpPr>
        <p:spPr>
          <a:xfrm>
            <a:off x="727650" y="1447925"/>
            <a:ext cx="7638300" cy="356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rgbClr val="292929"/>
                </a:solidFill>
                <a:highlight>
                  <a:srgbClr val="FFFFFF"/>
                </a:highlight>
              </a:rPr>
              <a:t>Finalmente chegamos na </a:t>
            </a:r>
            <a:r>
              <a:rPr lang="pt-BR" sz="1100">
                <a:solidFill>
                  <a:srgbClr val="292929"/>
                </a:solidFill>
                <a:highlight>
                  <a:srgbClr val="FFFFFF"/>
                </a:highlight>
              </a:rPr>
              <a:t>EDA! </a:t>
            </a:r>
            <a:endParaRPr sz="1100">
              <a:solidFill>
                <a:srgbClr val="292929"/>
              </a:solidFill>
              <a:highlight>
                <a:srgbClr val="FFFFFF"/>
              </a:highlight>
            </a:endParaRPr>
          </a:p>
          <a:p>
            <a:pPr indent="0" lvl="0" marL="0" rtl="0" algn="just">
              <a:spcBef>
                <a:spcPts val="1200"/>
              </a:spcBef>
              <a:spcAft>
                <a:spcPts val="0"/>
              </a:spcAft>
              <a:buNone/>
            </a:pPr>
            <a:r>
              <a:rPr lang="pt-BR" sz="1100">
                <a:solidFill>
                  <a:srgbClr val="292929"/>
                </a:solidFill>
                <a:highlight>
                  <a:srgbClr val="FFFFFF"/>
                </a:highlight>
              </a:rPr>
              <a:t>A partir das nossas análises utilizando Histogramas e B</a:t>
            </a:r>
            <a:r>
              <a:rPr lang="pt-BR" sz="1100">
                <a:solidFill>
                  <a:srgbClr val="292929"/>
                </a:solidFill>
                <a:highlight>
                  <a:srgbClr val="FFFFFF"/>
                </a:highlight>
              </a:rPr>
              <a:t>oxplot</a:t>
            </a:r>
            <a:r>
              <a:rPr lang="pt-BR" sz="1100">
                <a:solidFill>
                  <a:srgbClr val="292929"/>
                </a:solidFill>
                <a:highlight>
                  <a:srgbClr val="FFFFFF"/>
                </a:highlight>
              </a:rPr>
              <a:t> obtivemos os seguintes insights: </a:t>
            </a:r>
            <a:endParaRPr sz="1100">
              <a:solidFill>
                <a:srgbClr val="292929"/>
              </a:solidFill>
              <a:highlight>
                <a:srgbClr val="FFFFFF"/>
              </a:highlight>
            </a:endParaRPr>
          </a:p>
          <a:p>
            <a:pPr indent="-298450" lvl="0" marL="457200" rtl="0" algn="just">
              <a:spcBef>
                <a:spcPts val="1200"/>
              </a:spcBef>
              <a:spcAft>
                <a:spcPts val="0"/>
              </a:spcAft>
              <a:buSzPts val="1100"/>
              <a:buChar char="●"/>
            </a:pPr>
            <a:r>
              <a:rPr lang="pt-BR" sz="1100">
                <a:solidFill>
                  <a:srgbClr val="292929"/>
                </a:solidFill>
                <a:highlight>
                  <a:srgbClr val="FFFFFF"/>
                </a:highlight>
              </a:rPr>
              <a:t>Analisando a distribuição da nossa target, tem como média 10 dias, mediana de 7 dias e 3º quartil de 13 dias;</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Das variáveis explicativas uma apenas é numérica (Idade) e as demais são consideradas booleanas;</a:t>
            </a:r>
            <a:endParaRPr sz="1100">
              <a:solidFill>
                <a:srgbClr val="292929"/>
              </a:solidFill>
              <a:highlight>
                <a:srgbClr val="FFFFFF"/>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Algumas features não tiveram </a:t>
            </a:r>
            <a:r>
              <a:rPr lang="pt-BR" sz="1100">
                <a:solidFill>
                  <a:srgbClr val="292929"/>
                </a:solidFill>
                <a:highlight>
                  <a:srgbClr val="FFFFFF"/>
                </a:highlight>
              </a:rPr>
              <a:t>influência</a:t>
            </a:r>
            <a:r>
              <a:rPr lang="pt-BR" sz="1100">
                <a:solidFill>
                  <a:srgbClr val="292929"/>
                </a:solidFill>
                <a:highlight>
                  <a:srgbClr val="FFFFFF"/>
                </a:highlight>
              </a:rPr>
              <a:t> na permanência como esperávamos;</a:t>
            </a:r>
            <a:endParaRPr sz="1100">
              <a:solidFill>
                <a:srgbClr val="292929"/>
              </a:solidFill>
              <a:highlight>
                <a:srgbClr val="FFFFFF"/>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Exemplo: asma, vacinação covid19, e os sintomas;</a:t>
            </a:r>
            <a:endParaRPr sz="1100">
              <a:solidFill>
                <a:srgbClr val="292929"/>
              </a:solidFill>
              <a:highlight>
                <a:srgbClr val="FFFFFF"/>
              </a:highlight>
            </a:endParaRPr>
          </a:p>
          <a:p>
            <a:pPr indent="0" lvl="0" marL="0" rtl="0" algn="just">
              <a:spcBef>
                <a:spcPts val="1200"/>
              </a:spcBef>
              <a:spcAft>
                <a:spcPts val="0"/>
              </a:spcAft>
              <a:buNone/>
            </a:pPr>
            <a:r>
              <a:rPr lang="pt-BR" sz="1100">
                <a:solidFill>
                  <a:srgbClr val="292929"/>
                </a:solidFill>
                <a:highlight>
                  <a:srgbClr val="FFFFFF"/>
                </a:highlight>
              </a:rPr>
              <a:t>Percebemos porém a influência na permanência entre as features abaixo:</a:t>
            </a:r>
            <a:endParaRPr sz="1100">
              <a:solidFill>
                <a:srgbClr val="292929"/>
              </a:solidFill>
              <a:highlight>
                <a:srgbClr val="FFFFFF"/>
              </a:highlight>
            </a:endParaRPr>
          </a:p>
          <a:p>
            <a:pPr indent="-298450" lvl="0" marL="457200" rtl="0" algn="just">
              <a:spcBef>
                <a:spcPts val="1200"/>
              </a:spcBef>
              <a:spcAft>
                <a:spcPts val="0"/>
              </a:spcAft>
              <a:buClr>
                <a:srgbClr val="292929"/>
              </a:buClr>
              <a:buSzPts val="1100"/>
              <a:buChar char="●"/>
            </a:pPr>
            <a:r>
              <a:rPr lang="pt-BR" sz="1100">
                <a:solidFill>
                  <a:srgbClr val="292929"/>
                </a:solidFill>
                <a:highlight>
                  <a:schemeClr val="lt1"/>
                </a:highlight>
              </a:rPr>
              <a:t>Apenas saturação como sintoma se mostrou relevante para explicar o tempo maior de internação;</a:t>
            </a:r>
            <a:endParaRPr sz="1100">
              <a:solidFill>
                <a:srgbClr val="292929"/>
              </a:solidFill>
              <a:highlight>
                <a:schemeClr val="lt1"/>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Comorbidades possuem relevância e algumas delas se destacam mais, por exemplo: cardiopatia, diabetes, e renal;</a:t>
            </a:r>
            <a:endParaRPr sz="1100">
              <a:solidFill>
                <a:srgbClr val="292929"/>
              </a:solidFill>
              <a:highlight>
                <a:srgbClr val="FFFFFF"/>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UTI, Suporte Ventilatório e Infecção Hospitalar possuem relevância pois explicam o agravamento dos casos;</a:t>
            </a:r>
            <a:endParaRPr sz="1100">
              <a:solidFill>
                <a:srgbClr val="292929"/>
              </a:solidFill>
              <a:highlight>
                <a:srgbClr val="FFFFFF"/>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Decidimos manter Vacinação Influenza, pois teve maior relevância no tempo de permanência dos não vacinados;</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Retiramos a variável “EVOLUÇÃO” que categoriza a cura ou óbito do paciente, pelo simples fato de ser um evento futuro e assim não faz sentido utilizar para nosso problema de negócios;</a:t>
            </a:r>
            <a:endParaRPr sz="1100">
              <a:solidFill>
                <a:srgbClr val="292929"/>
              </a:solidFill>
              <a:highlight>
                <a:srgbClr val="FFFFFF"/>
              </a:highlight>
            </a:endParaRPr>
          </a:p>
        </p:txBody>
      </p:sp>
      <p:sp>
        <p:nvSpPr>
          <p:cNvPr id="177" name="Google Shape;177;p25"/>
          <p:cNvSpPr txBox="1"/>
          <p:nvPr>
            <p:ph type="title"/>
          </p:nvPr>
        </p:nvSpPr>
        <p:spPr>
          <a:xfrm>
            <a:off x="727650" y="593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EDA</a:t>
            </a:r>
            <a:endParaRPr/>
          </a:p>
          <a:p>
            <a:pPr indent="0" lvl="0" marL="0" rtl="0" algn="l">
              <a:spcBef>
                <a:spcPts val="0"/>
              </a:spcBef>
              <a:spcAft>
                <a:spcPts val="0"/>
              </a:spcAft>
              <a:buNone/>
            </a:pPr>
            <a:r>
              <a:t/>
            </a:r>
            <a:endParaRPr/>
          </a:p>
        </p:txBody>
      </p:sp>
      <p:pic>
        <p:nvPicPr>
          <p:cNvPr id="178" name="Google Shape;178;p25"/>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18496" l="0" r="0" t="18503"/>
          <a:stretch/>
        </p:blipFill>
        <p:spPr>
          <a:xfrm>
            <a:off x="0" y="0"/>
            <a:ext cx="9144004" cy="5143502"/>
          </a:xfrm>
          <a:prstGeom prst="rect">
            <a:avLst/>
          </a:prstGeom>
          <a:noFill/>
          <a:ln>
            <a:noFill/>
          </a:ln>
          <a:effectLst>
            <a:outerShdw blurRad="57150" rotWithShape="0" algn="bl" dir="5400000" dist="19050">
              <a:srgbClr val="000000">
                <a:alpha val="50000"/>
              </a:srgbClr>
            </a:outerShdw>
          </a:effectLst>
        </p:spPr>
      </p:pic>
      <p:sp>
        <p:nvSpPr>
          <p:cNvPr id="184" name="Google Shape;184;p26"/>
          <p:cNvSpPr txBox="1"/>
          <p:nvPr/>
        </p:nvSpPr>
        <p:spPr>
          <a:xfrm>
            <a:off x="137025" y="155300"/>
            <a:ext cx="5615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lt1"/>
                </a:solidFill>
                <a:latin typeface="Poppins"/>
                <a:ea typeface="Poppins"/>
                <a:cs typeface="Poppins"/>
                <a:sym typeface="Poppins"/>
              </a:rPr>
              <a:t>MODELAGEM</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idx="1" type="body"/>
          </p:nvPr>
        </p:nvSpPr>
        <p:spPr>
          <a:xfrm>
            <a:off x="727650" y="1564200"/>
            <a:ext cx="7549500" cy="338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rgbClr val="292929"/>
                </a:solidFill>
                <a:highlight>
                  <a:srgbClr val="FFFFFF"/>
                </a:highlight>
              </a:rPr>
              <a:t>Chegamos agora na parte decisiva do nosso Projeto, a Modelagem! </a:t>
            </a:r>
            <a:endParaRPr sz="1100">
              <a:solidFill>
                <a:srgbClr val="292929"/>
              </a:solidFill>
              <a:highlight>
                <a:srgbClr val="FFFFFF"/>
              </a:highlight>
            </a:endParaRPr>
          </a:p>
          <a:p>
            <a:pPr indent="0" lvl="0" marL="0" rtl="0" algn="just">
              <a:spcBef>
                <a:spcPts val="1200"/>
              </a:spcBef>
              <a:spcAft>
                <a:spcPts val="0"/>
              </a:spcAft>
              <a:buNone/>
            </a:pPr>
            <a:r>
              <a:rPr lang="pt-BR" sz="1100">
                <a:solidFill>
                  <a:srgbClr val="292929"/>
                </a:solidFill>
                <a:highlight>
                  <a:srgbClr val="FFFFFF"/>
                </a:highlight>
              </a:rPr>
              <a:t>Fizemos diversos testes e explicaremos os nossos resultados e aprendizados nessa jornada. </a:t>
            </a:r>
            <a:endParaRPr sz="1100">
              <a:solidFill>
                <a:srgbClr val="292929"/>
              </a:solidFill>
              <a:highlight>
                <a:srgbClr val="FFFFFF"/>
              </a:highlight>
            </a:endParaRPr>
          </a:p>
          <a:p>
            <a:pPr indent="0" lvl="0" marL="0" rtl="0" algn="just">
              <a:spcBef>
                <a:spcPts val="1200"/>
              </a:spcBef>
              <a:spcAft>
                <a:spcPts val="0"/>
              </a:spcAft>
              <a:buNone/>
            </a:pPr>
            <a:r>
              <a:rPr b="1" lang="pt-BR" sz="1100">
                <a:solidFill>
                  <a:srgbClr val="292929"/>
                </a:solidFill>
                <a:highlight>
                  <a:srgbClr val="FFFFFF"/>
                </a:highlight>
              </a:rPr>
              <a:t>Regressão não linear:</a:t>
            </a:r>
            <a:endParaRPr b="1" sz="1100">
              <a:solidFill>
                <a:srgbClr val="292929"/>
              </a:solidFill>
              <a:highlight>
                <a:srgbClr val="FFFFFF"/>
              </a:highlight>
            </a:endParaRPr>
          </a:p>
          <a:p>
            <a:pPr indent="-298450" lvl="0" marL="457200" rtl="0" algn="just">
              <a:spcBef>
                <a:spcPts val="1200"/>
              </a:spcBef>
              <a:spcAft>
                <a:spcPts val="0"/>
              </a:spcAft>
              <a:buClr>
                <a:srgbClr val="292929"/>
              </a:buClr>
              <a:buSzPts val="1100"/>
              <a:buChar char="●"/>
            </a:pPr>
            <a:r>
              <a:rPr lang="pt-BR" sz="1100">
                <a:solidFill>
                  <a:srgbClr val="292929"/>
                </a:solidFill>
                <a:highlight>
                  <a:srgbClr val="FFFFFF"/>
                </a:highlight>
              </a:rPr>
              <a:t>Tentamos aplicar </a:t>
            </a:r>
            <a:r>
              <a:rPr b="1" lang="pt-BR" sz="1100">
                <a:solidFill>
                  <a:srgbClr val="292929"/>
                </a:solidFill>
                <a:highlight>
                  <a:srgbClr val="FFFFFF"/>
                </a:highlight>
              </a:rPr>
              <a:t>Decision Tree Regressor</a:t>
            </a:r>
            <a:r>
              <a:rPr lang="pt-BR" sz="1100">
                <a:solidFill>
                  <a:srgbClr val="292929"/>
                </a:solidFill>
                <a:highlight>
                  <a:srgbClr val="FFFFFF"/>
                </a:highlight>
              </a:rPr>
              <a:t> para prever o tempo de internação, com baixos erros residuais;</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Porém, vimos que não foi possível devido a métrica do R2 Score ter como resultado negativo de -0,80;</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Ao pesquisarmos esse resultado, descobrimos que quando temos o R2 Score negativo o modelo não acompanha a tendência dos dados.</a:t>
            </a:r>
            <a:endParaRPr sz="1100">
              <a:solidFill>
                <a:srgbClr val="292929"/>
              </a:solidFill>
              <a:highlight>
                <a:srgbClr val="FFFFFF"/>
              </a:highlight>
            </a:endParaRPr>
          </a:p>
          <a:p>
            <a:pPr indent="0" lvl="0" marL="0" rtl="0" algn="just">
              <a:spcBef>
                <a:spcPts val="1200"/>
              </a:spcBef>
              <a:spcAft>
                <a:spcPts val="1200"/>
              </a:spcAft>
              <a:buNone/>
            </a:pPr>
            <a:r>
              <a:t/>
            </a:r>
            <a:endParaRPr b="1" sz="1500"/>
          </a:p>
        </p:txBody>
      </p:sp>
      <p:sp>
        <p:nvSpPr>
          <p:cNvPr id="190" name="Google Shape;190;p27"/>
          <p:cNvSpPr txBox="1"/>
          <p:nvPr>
            <p:ph type="title"/>
          </p:nvPr>
        </p:nvSpPr>
        <p:spPr>
          <a:xfrm>
            <a:off x="727650" y="625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Modelagem</a:t>
            </a:r>
            <a:endParaRPr/>
          </a:p>
          <a:p>
            <a:pPr indent="0" lvl="0" marL="0" rtl="0" algn="l">
              <a:spcBef>
                <a:spcPts val="0"/>
              </a:spcBef>
              <a:spcAft>
                <a:spcPts val="0"/>
              </a:spcAft>
              <a:buNone/>
            </a:pPr>
            <a:r>
              <a:t/>
            </a:r>
            <a:endParaRPr/>
          </a:p>
        </p:txBody>
      </p:sp>
      <p:pic>
        <p:nvPicPr>
          <p:cNvPr id="191" name="Google Shape;191;p27"/>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idx="1" type="body"/>
          </p:nvPr>
        </p:nvSpPr>
        <p:spPr>
          <a:xfrm>
            <a:off x="749000" y="1526875"/>
            <a:ext cx="7549500" cy="338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pt-BR" sz="1100">
                <a:solidFill>
                  <a:srgbClr val="292929"/>
                </a:solidFill>
                <a:highlight>
                  <a:srgbClr val="FFFFFF"/>
                </a:highlight>
              </a:rPr>
              <a:t>Classificação:</a:t>
            </a:r>
            <a:endParaRPr b="1" sz="1100">
              <a:solidFill>
                <a:srgbClr val="292929"/>
              </a:solidFill>
              <a:highlight>
                <a:srgbClr val="FFFFFF"/>
              </a:highlight>
            </a:endParaRPr>
          </a:p>
          <a:p>
            <a:pPr indent="-298450" lvl="0" marL="457200" rtl="0" algn="just">
              <a:spcBef>
                <a:spcPts val="1200"/>
              </a:spcBef>
              <a:spcAft>
                <a:spcPts val="0"/>
              </a:spcAft>
              <a:buClr>
                <a:srgbClr val="292929"/>
              </a:buClr>
              <a:buSzPts val="1100"/>
              <a:buChar char="●"/>
            </a:pPr>
            <a:r>
              <a:rPr lang="pt-BR" sz="1100">
                <a:solidFill>
                  <a:srgbClr val="292929"/>
                </a:solidFill>
                <a:highlight>
                  <a:srgbClr val="FFFFFF"/>
                </a:highlight>
              </a:rPr>
              <a:t>Entendemos assim que </a:t>
            </a:r>
            <a:r>
              <a:rPr lang="pt-BR" sz="1100">
                <a:solidFill>
                  <a:srgbClr val="292929"/>
                </a:solidFill>
                <a:highlight>
                  <a:schemeClr val="lt1"/>
                </a:highlight>
              </a:rPr>
              <a:t>modelos de classificação</a:t>
            </a:r>
            <a:r>
              <a:rPr lang="pt-BR" sz="1100">
                <a:solidFill>
                  <a:srgbClr val="292929"/>
                </a:solidFill>
                <a:highlight>
                  <a:srgbClr val="FFFFFF"/>
                </a:highlight>
              </a:rPr>
              <a:t> sejam mais adequados para o nosso objetivo;</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Para isso, precisamos transformar a target em intervalos do tempo de internação; </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Optamos em fazer a Classificação Binária por ser mais simples e precisa após testes realizados com multiclasse;</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Na EDA vimos uma redução </a:t>
            </a:r>
            <a:r>
              <a:rPr lang="pt-BR" sz="1100">
                <a:solidFill>
                  <a:srgbClr val="292929"/>
                </a:solidFill>
                <a:highlight>
                  <a:schemeClr val="lt1"/>
                </a:highlight>
              </a:rPr>
              <a:t>e tendência d</a:t>
            </a:r>
            <a:r>
              <a:rPr lang="pt-BR" sz="1100">
                <a:solidFill>
                  <a:srgbClr val="292929"/>
                </a:solidFill>
                <a:highlight>
                  <a:srgbClr val="FFFFFF"/>
                </a:highlight>
              </a:rPr>
              <a:t>e estabilização das internações, tendo representação de 75% dos casos até 13 dias;</a:t>
            </a:r>
            <a:endParaRPr sz="1100">
              <a:solidFill>
                <a:srgbClr val="292929"/>
              </a:solidFill>
              <a:highlight>
                <a:srgbClr val="FFFFFF"/>
              </a:highlight>
            </a:endParaRPr>
          </a:p>
          <a:p>
            <a:pPr indent="0" lvl="0" marL="0" rtl="0" algn="just">
              <a:spcBef>
                <a:spcPts val="1200"/>
              </a:spcBef>
              <a:spcAft>
                <a:spcPts val="1200"/>
              </a:spcAft>
              <a:buNone/>
            </a:pPr>
            <a:r>
              <a:rPr b="1" lang="pt-BR" sz="1100">
                <a:solidFill>
                  <a:srgbClr val="292929"/>
                </a:solidFill>
                <a:highlight>
                  <a:srgbClr val="FFFFFF"/>
                </a:highlight>
              </a:rPr>
              <a:t>Já que os casos não estão tão prolongados, decidimos adotar como corte o 1º quartil (25%) que são internações de até 4 dias como casos razoáveis e acima disso como casos mais críticos (não necessariamente na evolução do paciente, mas sim na sua permanência hospitalar).</a:t>
            </a:r>
            <a:endParaRPr b="1" sz="1500"/>
          </a:p>
        </p:txBody>
      </p:sp>
      <p:sp>
        <p:nvSpPr>
          <p:cNvPr id="197" name="Google Shape;197;p28"/>
          <p:cNvSpPr txBox="1"/>
          <p:nvPr>
            <p:ph type="title"/>
          </p:nvPr>
        </p:nvSpPr>
        <p:spPr>
          <a:xfrm>
            <a:off x="727650" y="625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Modelagem</a:t>
            </a:r>
            <a:endParaRPr/>
          </a:p>
          <a:p>
            <a:pPr indent="0" lvl="0" marL="0" rtl="0" algn="l">
              <a:spcBef>
                <a:spcPts val="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9"/>
          <p:cNvPicPr preferRelativeResize="0"/>
          <p:nvPr/>
        </p:nvPicPr>
        <p:blipFill>
          <a:blip r:embed="rId3">
            <a:alphaModFix/>
          </a:blip>
          <a:stretch>
            <a:fillRect/>
          </a:stretch>
        </p:blipFill>
        <p:spPr>
          <a:xfrm>
            <a:off x="2559113" y="3000300"/>
            <a:ext cx="4025776" cy="1566800"/>
          </a:xfrm>
          <a:prstGeom prst="rect">
            <a:avLst/>
          </a:prstGeom>
          <a:noFill/>
          <a:ln>
            <a:noFill/>
          </a:ln>
        </p:spPr>
      </p:pic>
      <p:pic>
        <p:nvPicPr>
          <p:cNvPr id="204" name="Google Shape;204;p29"/>
          <p:cNvPicPr preferRelativeResize="0"/>
          <p:nvPr/>
        </p:nvPicPr>
        <p:blipFill>
          <a:blip r:embed="rId4">
            <a:alphaModFix/>
          </a:blip>
          <a:stretch>
            <a:fillRect/>
          </a:stretch>
        </p:blipFill>
        <p:spPr>
          <a:xfrm>
            <a:off x="8656449" y="4630975"/>
            <a:ext cx="379000" cy="379000"/>
          </a:xfrm>
          <a:prstGeom prst="rect">
            <a:avLst/>
          </a:prstGeom>
          <a:noFill/>
          <a:ln>
            <a:noFill/>
          </a:ln>
        </p:spPr>
      </p:pic>
      <p:sp>
        <p:nvSpPr>
          <p:cNvPr id="205" name="Google Shape;205;p29"/>
          <p:cNvSpPr txBox="1"/>
          <p:nvPr>
            <p:ph type="title"/>
          </p:nvPr>
        </p:nvSpPr>
        <p:spPr>
          <a:xfrm>
            <a:off x="727650" y="625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Feature Engineering: Q Cut</a:t>
            </a:r>
            <a:endParaRPr/>
          </a:p>
          <a:p>
            <a:pPr indent="0" lvl="0" marL="0" rtl="0" algn="l">
              <a:spcBef>
                <a:spcPts val="0"/>
              </a:spcBef>
              <a:spcAft>
                <a:spcPts val="0"/>
              </a:spcAft>
              <a:buNone/>
            </a:pPr>
            <a:r>
              <a:t/>
            </a:r>
            <a:endParaRPr/>
          </a:p>
        </p:txBody>
      </p:sp>
      <p:sp>
        <p:nvSpPr>
          <p:cNvPr id="206" name="Google Shape;206;p29"/>
          <p:cNvSpPr txBox="1"/>
          <p:nvPr>
            <p:ph idx="1" type="body"/>
          </p:nvPr>
        </p:nvSpPr>
        <p:spPr>
          <a:xfrm>
            <a:off x="727675" y="1814075"/>
            <a:ext cx="7688700" cy="844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t-BR" sz="1100">
                <a:solidFill>
                  <a:srgbClr val="191B27"/>
                </a:solidFill>
              </a:rPr>
              <a:t>Através do </a:t>
            </a:r>
            <a:r>
              <a:rPr b="1" lang="pt-BR" sz="1100">
                <a:solidFill>
                  <a:srgbClr val="191B27"/>
                </a:solidFill>
              </a:rPr>
              <a:t>q cut </a:t>
            </a:r>
            <a:r>
              <a:rPr lang="pt-BR" sz="1100">
                <a:solidFill>
                  <a:srgbClr val="191B27"/>
                </a:solidFill>
              </a:rPr>
              <a:t>dividimos e criamos as labels </a:t>
            </a:r>
            <a:r>
              <a:rPr lang="pt-BR" sz="1100">
                <a:solidFill>
                  <a:srgbClr val="191B27"/>
                </a:solidFill>
              </a:rPr>
              <a:t>"razoável"</a:t>
            </a:r>
            <a:r>
              <a:rPr lang="pt-BR" sz="1100">
                <a:solidFill>
                  <a:srgbClr val="191B27"/>
                </a:solidFill>
              </a:rPr>
              <a:t> para casos de até 4 dias, e “crítico” para casos com mais de 4 dias. Isso sendo gerado em uma nova variável resposta, atribuída como “INTERNAÇÃO”. Retiramos a antiga variável resposta “PERMANÊNCIA” após substituição da nova variável “INTERNAÇÃO”.</a:t>
            </a:r>
            <a:endParaRPr sz="1100">
              <a:solidFill>
                <a:srgbClr val="191B2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727650" y="65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Modelo Ensembles de Classificação</a:t>
            </a:r>
            <a:endParaRPr/>
          </a:p>
          <a:p>
            <a:pPr indent="0" lvl="0" marL="0" rtl="0" algn="l">
              <a:spcBef>
                <a:spcPts val="0"/>
              </a:spcBef>
              <a:spcAft>
                <a:spcPts val="0"/>
              </a:spcAft>
              <a:buNone/>
            </a:pPr>
            <a:r>
              <a:t/>
            </a:r>
            <a:endParaRPr/>
          </a:p>
        </p:txBody>
      </p:sp>
      <p:sp>
        <p:nvSpPr>
          <p:cNvPr id="212" name="Google Shape;212;p30"/>
          <p:cNvSpPr txBox="1"/>
          <p:nvPr>
            <p:ph idx="1" type="body"/>
          </p:nvPr>
        </p:nvSpPr>
        <p:spPr>
          <a:xfrm>
            <a:off x="727650" y="1673375"/>
            <a:ext cx="7688700" cy="281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rgbClr val="191B27"/>
                </a:solidFill>
              </a:rPr>
              <a:t>Modelos Ensembles são algoritmos de Machine Learning poderosos para melhorar o desempenho do modelo, que combina as previsões de vários modelos distintos, obtendo resultados melhores do que qualquer modelo individualmente. </a:t>
            </a:r>
            <a:endParaRPr sz="1100">
              <a:solidFill>
                <a:srgbClr val="191B27"/>
              </a:solidFill>
            </a:endParaRPr>
          </a:p>
          <a:p>
            <a:pPr indent="0" lvl="0" marL="0" rtl="0" algn="just">
              <a:spcBef>
                <a:spcPts val="1200"/>
              </a:spcBef>
              <a:spcAft>
                <a:spcPts val="0"/>
              </a:spcAft>
              <a:buNone/>
            </a:pPr>
            <a:r>
              <a:rPr lang="pt-BR" sz="1100">
                <a:solidFill>
                  <a:srgbClr val="191B27"/>
                </a:solidFill>
              </a:rPr>
              <a:t>Um ensemble é um grupo de classificadores (estimadores) que produzem previsões que são combinadas para produzir previsão agregada.</a:t>
            </a:r>
            <a:endParaRPr sz="1100">
              <a:solidFill>
                <a:srgbClr val="191B27"/>
              </a:solidFill>
            </a:endParaRPr>
          </a:p>
          <a:p>
            <a:pPr indent="0" lvl="0" marL="0" rtl="0" algn="just">
              <a:spcBef>
                <a:spcPts val="1200"/>
              </a:spcBef>
              <a:spcAft>
                <a:spcPts val="0"/>
              </a:spcAft>
              <a:buNone/>
            </a:pPr>
            <a:r>
              <a:rPr lang="pt-BR" sz="1100">
                <a:solidFill>
                  <a:srgbClr val="191B27"/>
                </a:solidFill>
              </a:rPr>
              <a:t>Com base na complexidade do dataset e do problema de negócio, escolhemos modelos de ensembles por serem mais robustos para acertar as previsões dentro do que desejamos. Abaixo a lista dos modelos:</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Bagged Decision Trees;</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Random Forest;</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Extra Trees;</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Adaboost;</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Gradient Boost;</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XGBoost.</a:t>
            </a:r>
            <a:endParaRPr sz="1100">
              <a:solidFill>
                <a:srgbClr val="191B27"/>
              </a:solidFill>
            </a:endParaRPr>
          </a:p>
        </p:txBody>
      </p:sp>
      <p:pic>
        <p:nvPicPr>
          <p:cNvPr id="213" name="Google Shape;213;p30"/>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457825" y="1516750"/>
            <a:ext cx="6424051" cy="3192000"/>
          </a:xfrm>
          <a:prstGeom prst="rect">
            <a:avLst/>
          </a:prstGeom>
          <a:noFill/>
          <a:ln>
            <a:noFill/>
          </a:ln>
        </p:spPr>
      </p:pic>
      <p:sp>
        <p:nvSpPr>
          <p:cNvPr id="219" name="Google Shape;219;p31"/>
          <p:cNvSpPr txBox="1"/>
          <p:nvPr>
            <p:ph type="title"/>
          </p:nvPr>
        </p:nvSpPr>
        <p:spPr>
          <a:xfrm>
            <a:off x="727650" y="65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Modelo Ensembles de Classificação</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4"/>
          <p:cNvSpPr txBox="1"/>
          <p:nvPr/>
        </p:nvSpPr>
        <p:spPr>
          <a:xfrm>
            <a:off x="5130225" y="1665050"/>
            <a:ext cx="4001700" cy="127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t-BR" sz="1900">
                <a:solidFill>
                  <a:srgbClr val="191B27"/>
                </a:solidFill>
                <a:latin typeface="Poppins"/>
                <a:ea typeface="Poppins"/>
                <a:cs typeface="Poppins"/>
                <a:sym typeface="Poppins"/>
              </a:rPr>
              <a:t>Grupo Saúde:</a:t>
            </a:r>
            <a:endParaRPr b="1" sz="1900">
              <a:solidFill>
                <a:srgbClr val="191B27"/>
              </a:solidFill>
              <a:latin typeface="Poppins"/>
              <a:ea typeface="Poppins"/>
              <a:cs typeface="Poppins"/>
              <a:sym typeface="Poppins"/>
            </a:endParaRPr>
          </a:p>
          <a:p>
            <a:pPr indent="-336550" lvl="0" marL="457200" rtl="0" algn="just">
              <a:lnSpc>
                <a:spcPct val="150000"/>
              </a:lnSpc>
              <a:spcBef>
                <a:spcPts val="0"/>
              </a:spcBef>
              <a:spcAft>
                <a:spcPts val="0"/>
              </a:spcAft>
              <a:buClr>
                <a:srgbClr val="191B27"/>
              </a:buClr>
              <a:buSzPts val="1700"/>
              <a:buFont typeface="Poppins"/>
              <a:buChar char="●"/>
            </a:pPr>
            <a:r>
              <a:rPr lang="pt-BR" sz="1700">
                <a:solidFill>
                  <a:srgbClr val="191B27"/>
                </a:solidFill>
                <a:latin typeface="Poppins"/>
                <a:ea typeface="Poppins"/>
                <a:cs typeface="Poppins"/>
                <a:sym typeface="Poppins"/>
              </a:rPr>
              <a:t>Douglas Onassis</a:t>
            </a:r>
            <a:endParaRPr sz="1700">
              <a:solidFill>
                <a:srgbClr val="191B27"/>
              </a:solidFill>
              <a:latin typeface="Poppins"/>
              <a:ea typeface="Poppins"/>
              <a:cs typeface="Poppins"/>
              <a:sym typeface="Poppins"/>
            </a:endParaRPr>
          </a:p>
          <a:p>
            <a:pPr indent="-336550" lvl="0" marL="457200" rtl="0" algn="just">
              <a:lnSpc>
                <a:spcPct val="150000"/>
              </a:lnSpc>
              <a:spcBef>
                <a:spcPts val="0"/>
              </a:spcBef>
              <a:spcAft>
                <a:spcPts val="0"/>
              </a:spcAft>
              <a:buClr>
                <a:srgbClr val="191B27"/>
              </a:buClr>
              <a:buSzPts val="1700"/>
              <a:buFont typeface="Poppins"/>
              <a:buChar char="●"/>
            </a:pPr>
            <a:r>
              <a:rPr lang="pt-BR" sz="1700">
                <a:solidFill>
                  <a:srgbClr val="191B27"/>
                </a:solidFill>
                <a:latin typeface="Poppins"/>
                <a:ea typeface="Poppins"/>
                <a:cs typeface="Poppins"/>
                <a:sym typeface="Poppins"/>
              </a:rPr>
              <a:t>Icaro</a:t>
            </a:r>
            <a:r>
              <a:rPr lang="pt-BR" sz="1700">
                <a:solidFill>
                  <a:srgbClr val="191B27"/>
                </a:solidFill>
                <a:latin typeface="Poppins"/>
                <a:ea typeface="Poppins"/>
                <a:cs typeface="Poppins"/>
                <a:sym typeface="Poppins"/>
              </a:rPr>
              <a:t> Pinheiro</a:t>
            </a:r>
            <a:endParaRPr sz="1700">
              <a:solidFill>
                <a:srgbClr val="191B27"/>
              </a:solidFill>
              <a:latin typeface="Poppins"/>
              <a:ea typeface="Poppins"/>
              <a:cs typeface="Poppins"/>
              <a:sym typeface="Poppins"/>
            </a:endParaRPr>
          </a:p>
        </p:txBody>
      </p:sp>
      <p:sp>
        <p:nvSpPr>
          <p:cNvPr id="95" name="Google Shape;95;p14"/>
          <p:cNvSpPr/>
          <p:nvPr/>
        </p:nvSpPr>
        <p:spPr>
          <a:xfrm>
            <a:off x="0" y="487325"/>
            <a:ext cx="4576200" cy="4656300"/>
          </a:xfrm>
          <a:prstGeom prst="rect">
            <a:avLst/>
          </a:prstGeom>
          <a:solidFill>
            <a:schemeClr val="lt1"/>
          </a:solidFill>
          <a:ln cap="flat" cmpd="sng" w="9525">
            <a:solidFill>
              <a:srgbClr val="0D61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4"/>
          <p:cNvPicPr preferRelativeResize="0"/>
          <p:nvPr/>
        </p:nvPicPr>
        <p:blipFill>
          <a:blip r:embed="rId3">
            <a:alphaModFix/>
          </a:blip>
          <a:stretch>
            <a:fillRect/>
          </a:stretch>
        </p:blipFill>
        <p:spPr>
          <a:xfrm>
            <a:off x="0" y="0"/>
            <a:ext cx="5100575" cy="5143502"/>
          </a:xfrm>
          <a:prstGeom prst="rect">
            <a:avLst/>
          </a:prstGeom>
          <a:noFill/>
          <a:ln cap="flat" cmpd="sng" w="9525">
            <a:solidFill>
              <a:schemeClr val="lt1"/>
            </a:solidFill>
            <a:prstDash val="solid"/>
            <a:round/>
            <a:headEnd len="sm" w="sm" type="none"/>
            <a:tailEnd len="sm" w="sm" type="none"/>
          </a:ln>
        </p:spPr>
      </p:pic>
      <p:pic>
        <p:nvPicPr>
          <p:cNvPr id="97" name="Google Shape;97;p14"/>
          <p:cNvPicPr preferRelativeResize="0"/>
          <p:nvPr/>
        </p:nvPicPr>
        <p:blipFill>
          <a:blip r:embed="rId4">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Random Forest Classifier</a:t>
            </a:r>
            <a:endParaRPr/>
          </a:p>
        </p:txBody>
      </p:sp>
      <p:sp>
        <p:nvSpPr>
          <p:cNvPr id="225" name="Google Shape;225;p32"/>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pt-BR" sz="1100">
                <a:solidFill>
                  <a:srgbClr val="191B27"/>
                </a:solidFill>
              </a:rPr>
              <a:t>Comparando a performance dos modelos nos resultados de treino e teste, avaliamos que a </a:t>
            </a:r>
            <a:r>
              <a:rPr b="1" lang="pt-BR" sz="1100">
                <a:solidFill>
                  <a:srgbClr val="191B27"/>
                </a:solidFill>
              </a:rPr>
              <a:t>Random Forest Classifier</a:t>
            </a:r>
            <a:r>
              <a:rPr lang="pt-BR" sz="1100">
                <a:solidFill>
                  <a:srgbClr val="191B27"/>
                </a:solidFill>
              </a:rPr>
              <a:t> performou melhor baseada na avaliação das métricas da matriz de confusão. Escolhemos então ela como nosso modelo.</a:t>
            </a:r>
            <a:endParaRPr sz="1100">
              <a:solidFill>
                <a:srgbClr val="191B27"/>
              </a:solidFill>
            </a:endParaRPr>
          </a:p>
          <a:p>
            <a:pPr indent="0" lvl="0" marL="0" marR="0" rtl="0" algn="just">
              <a:lnSpc>
                <a:spcPct val="115000"/>
              </a:lnSpc>
              <a:spcBef>
                <a:spcPts val="1200"/>
              </a:spcBef>
              <a:spcAft>
                <a:spcPts val="0"/>
              </a:spcAft>
              <a:buNone/>
            </a:pPr>
            <a:r>
              <a:rPr lang="pt-BR" sz="1100">
                <a:solidFill>
                  <a:srgbClr val="191B27"/>
                </a:solidFill>
              </a:rPr>
              <a:t>A Random Forest é como coleções (Ensembles) de árvores de decisão aleatórias. Em outras palavras, trabalha construindo múltiplas árvores de decisão durante a fase de treinamento. A decisão da maioria das árvores é escolhida como a decisão final. </a:t>
            </a:r>
            <a:endParaRPr sz="1100">
              <a:solidFill>
                <a:srgbClr val="191B27"/>
              </a:solidFill>
            </a:endParaRPr>
          </a:p>
          <a:p>
            <a:pPr indent="0" lvl="0" marL="0" rtl="0" algn="just">
              <a:spcBef>
                <a:spcPts val="1200"/>
              </a:spcBef>
              <a:spcAft>
                <a:spcPts val="0"/>
              </a:spcAft>
              <a:buNone/>
            </a:pPr>
            <a:r>
              <a:rPr lang="pt-BR" sz="1100">
                <a:solidFill>
                  <a:srgbClr val="191B27"/>
                </a:solidFill>
              </a:rPr>
              <a:t>A </a:t>
            </a:r>
            <a:r>
              <a:rPr b="1" lang="pt-BR" sz="1100">
                <a:solidFill>
                  <a:srgbClr val="191B27"/>
                </a:solidFill>
              </a:rPr>
              <a:t>Matriz de Confusão</a:t>
            </a:r>
            <a:r>
              <a:rPr lang="pt-BR" sz="1100">
                <a:solidFill>
                  <a:srgbClr val="191B27"/>
                </a:solidFill>
              </a:rPr>
              <a:t> podemos avaliar as métricas duas vezes, comparando conforme escolhemos a nossa classe de interesse (razoável e crítico).</a:t>
            </a:r>
            <a:endParaRPr sz="1100">
              <a:solidFill>
                <a:srgbClr val="191B27"/>
              </a:solidFill>
            </a:endParaRPr>
          </a:p>
          <a:p>
            <a:pPr indent="0" lvl="0" marL="0" marR="0" rtl="0" algn="just">
              <a:lnSpc>
                <a:spcPct val="115000"/>
              </a:lnSpc>
              <a:spcBef>
                <a:spcPts val="1200"/>
              </a:spcBef>
              <a:spcAft>
                <a:spcPts val="1200"/>
              </a:spcAft>
              <a:buNone/>
            </a:pPr>
            <a:r>
              <a:rPr lang="pt-BR" sz="1100">
                <a:solidFill>
                  <a:srgbClr val="191B27"/>
                </a:solidFill>
              </a:rPr>
              <a:t>Podemos ver que o nosso modelo performa bem nos resultados de treino, porém não está indo bem nos resultados de teste com Acurácia em 65 % e com AUC em 57%.</a:t>
            </a:r>
            <a:endParaRPr sz="1100">
              <a:solidFill>
                <a:srgbClr val="191B27"/>
              </a:solidFill>
            </a:endParaRPr>
          </a:p>
        </p:txBody>
      </p:sp>
      <p:pic>
        <p:nvPicPr>
          <p:cNvPr id="226" name="Google Shape;226;p32"/>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796225" y="1436575"/>
            <a:ext cx="3517754" cy="3482425"/>
          </a:xfrm>
          <a:prstGeom prst="rect">
            <a:avLst/>
          </a:prstGeom>
          <a:noFill/>
          <a:ln>
            <a:noFill/>
          </a:ln>
        </p:spPr>
      </p:pic>
      <p:pic>
        <p:nvPicPr>
          <p:cNvPr id="232" name="Google Shape;232;p33"/>
          <p:cNvPicPr preferRelativeResize="0"/>
          <p:nvPr/>
        </p:nvPicPr>
        <p:blipFill>
          <a:blip r:embed="rId4">
            <a:alphaModFix/>
          </a:blip>
          <a:stretch>
            <a:fillRect/>
          </a:stretch>
        </p:blipFill>
        <p:spPr>
          <a:xfrm>
            <a:off x="4542625" y="1356625"/>
            <a:ext cx="3708642" cy="3562386"/>
          </a:xfrm>
          <a:prstGeom prst="rect">
            <a:avLst/>
          </a:prstGeom>
          <a:noFill/>
          <a:ln>
            <a:noFill/>
          </a:ln>
        </p:spPr>
      </p:pic>
      <p:pic>
        <p:nvPicPr>
          <p:cNvPr id="233" name="Google Shape;233;p33"/>
          <p:cNvPicPr preferRelativeResize="0"/>
          <p:nvPr/>
        </p:nvPicPr>
        <p:blipFill>
          <a:blip r:embed="rId5">
            <a:alphaModFix/>
          </a:blip>
          <a:stretch>
            <a:fillRect/>
          </a:stretch>
        </p:blipFill>
        <p:spPr>
          <a:xfrm>
            <a:off x="8656449" y="4630975"/>
            <a:ext cx="379000" cy="379000"/>
          </a:xfrm>
          <a:prstGeom prst="rect">
            <a:avLst/>
          </a:prstGeom>
          <a:noFill/>
          <a:ln>
            <a:noFill/>
          </a:ln>
        </p:spPr>
      </p:pic>
      <p:sp>
        <p:nvSpPr>
          <p:cNvPr id="234" name="Google Shape;234;p33"/>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Random Forest Classifier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idx="1" type="body"/>
          </p:nvPr>
        </p:nvSpPr>
        <p:spPr>
          <a:xfrm>
            <a:off x="729450" y="1621675"/>
            <a:ext cx="7688700" cy="298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rgbClr val="191B27"/>
                </a:solidFill>
              </a:rPr>
              <a:t>Escolhendo a nossa </a:t>
            </a:r>
            <a:r>
              <a:rPr b="1" lang="pt-BR" sz="1100">
                <a:solidFill>
                  <a:srgbClr val="191B27"/>
                </a:solidFill>
              </a:rPr>
              <a:t>classe de interesse</a:t>
            </a:r>
            <a:r>
              <a:rPr lang="pt-BR" sz="1100">
                <a:solidFill>
                  <a:srgbClr val="191B27"/>
                </a:solidFill>
              </a:rPr>
              <a:t> como sendo os de pacientes considerados críticos que passaram mais de 4 dias internados </a:t>
            </a:r>
            <a:r>
              <a:rPr lang="pt-BR" sz="1100">
                <a:solidFill>
                  <a:srgbClr val="191B27"/>
                </a:solidFill>
              </a:rPr>
              <a:t>(mais importante para nossa estratégia de negócio)</a:t>
            </a:r>
            <a:r>
              <a:rPr lang="pt-BR" sz="1100">
                <a:solidFill>
                  <a:srgbClr val="191B27"/>
                </a:solidFill>
              </a:rPr>
              <a:t>, temos um bom resultado nas suas métricas:</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Precision: 72% (menor impacto, pois os falsos positivos são menos prejudiciais);</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Recall: 82% (mais importante, pois os falsos negativos são mais prejudiciais);</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F1-Score: 77% (média harmônica entre as duas acima).</a:t>
            </a:r>
            <a:br>
              <a:rPr lang="pt-BR" sz="1100">
                <a:solidFill>
                  <a:srgbClr val="191B27"/>
                </a:solidFill>
              </a:rPr>
            </a:br>
            <a:endParaRPr sz="1100">
              <a:solidFill>
                <a:srgbClr val="191B27"/>
              </a:solidFill>
            </a:endParaRPr>
          </a:p>
          <a:p>
            <a:pPr indent="0" lvl="0" marL="0" rtl="0" algn="just">
              <a:spcBef>
                <a:spcPts val="1200"/>
              </a:spcBef>
              <a:spcAft>
                <a:spcPts val="0"/>
              </a:spcAft>
              <a:buNone/>
            </a:pPr>
            <a:r>
              <a:rPr lang="pt-BR" sz="1100">
                <a:solidFill>
                  <a:srgbClr val="191B27"/>
                </a:solidFill>
              </a:rPr>
              <a:t>Porém, mesmo tendo boa performance acima, nosso modelo não está satisfatório pois “pacientes razoáveis” ele não separa bem nas previsões, classificando boa parte deles como “pacientes críticos”. Se considerarmos essa classe como a de interesse, teremos as métricas abaixo:</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Precision: 39%;</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Recall: 26%;</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F1-Score: 31%.</a:t>
            </a:r>
            <a:endParaRPr sz="1100">
              <a:solidFill>
                <a:srgbClr val="191B27"/>
              </a:solidFill>
            </a:endParaRPr>
          </a:p>
        </p:txBody>
      </p:sp>
      <p:pic>
        <p:nvPicPr>
          <p:cNvPr id="240" name="Google Shape;240;p34"/>
          <p:cNvPicPr preferRelativeResize="0"/>
          <p:nvPr/>
        </p:nvPicPr>
        <p:blipFill>
          <a:blip r:embed="rId3">
            <a:alphaModFix/>
          </a:blip>
          <a:stretch>
            <a:fillRect/>
          </a:stretch>
        </p:blipFill>
        <p:spPr>
          <a:xfrm>
            <a:off x="8656449" y="4630975"/>
            <a:ext cx="379000" cy="379000"/>
          </a:xfrm>
          <a:prstGeom prst="rect">
            <a:avLst/>
          </a:prstGeom>
          <a:noFill/>
          <a:ln>
            <a:noFill/>
          </a:ln>
        </p:spPr>
      </p:pic>
      <p:sp>
        <p:nvSpPr>
          <p:cNvPr id="241" name="Google Shape;241;p34"/>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Random Forest Classifier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729450" y="601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Balanceamento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p35"/>
          <p:cNvSpPr txBox="1"/>
          <p:nvPr>
            <p:ph idx="1" type="body"/>
          </p:nvPr>
        </p:nvSpPr>
        <p:spPr>
          <a:xfrm>
            <a:off x="729450" y="1697875"/>
            <a:ext cx="7688700" cy="281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00">
                <a:solidFill>
                  <a:srgbClr val="191B27"/>
                </a:solidFill>
              </a:rPr>
              <a:t>Outro fator importante a considerar é o </a:t>
            </a:r>
            <a:r>
              <a:rPr b="1" lang="pt-BR" sz="1100">
                <a:solidFill>
                  <a:srgbClr val="191B27"/>
                </a:solidFill>
              </a:rPr>
              <a:t>balanceamento </a:t>
            </a:r>
            <a:r>
              <a:rPr lang="pt-BR" sz="1100">
                <a:solidFill>
                  <a:srgbClr val="191B27"/>
                </a:solidFill>
              </a:rPr>
              <a:t>dos dados. A label </a:t>
            </a:r>
            <a:r>
              <a:rPr lang="pt-BR" sz="1100">
                <a:solidFill>
                  <a:srgbClr val="191B27"/>
                </a:solidFill>
              </a:rPr>
              <a:t>"razoável"</a:t>
            </a:r>
            <a:r>
              <a:rPr lang="pt-BR" sz="1100">
                <a:solidFill>
                  <a:srgbClr val="191B27"/>
                </a:solidFill>
              </a:rPr>
              <a:t> está com menos dados do que a label “critico”. Fizemos os testes com Oversampling, Undersampling, SMOTE, e ADASYN.</a:t>
            </a:r>
            <a:endParaRPr sz="1100">
              <a:solidFill>
                <a:srgbClr val="191B27"/>
              </a:solidFill>
            </a:endParaRPr>
          </a:p>
          <a:p>
            <a:pPr indent="0" lvl="0" marL="0" rtl="0" algn="just">
              <a:spcBef>
                <a:spcPts val="1200"/>
              </a:spcBef>
              <a:spcAft>
                <a:spcPts val="0"/>
              </a:spcAft>
              <a:buNone/>
            </a:pPr>
            <a:r>
              <a:rPr lang="pt-BR" sz="1100">
                <a:solidFill>
                  <a:srgbClr val="191B27"/>
                </a:solidFill>
              </a:rPr>
              <a:t>O</a:t>
            </a:r>
            <a:r>
              <a:rPr lang="pt-BR" sz="1100">
                <a:solidFill>
                  <a:srgbClr val="191B27"/>
                </a:solidFill>
              </a:rPr>
              <a:t> que escolhemos foi o SMOTE com Acurácia em 64%, AUC em 58% e com uma leve melhora na predição da label </a:t>
            </a:r>
            <a:r>
              <a:rPr lang="pt-BR" sz="1100">
                <a:solidFill>
                  <a:srgbClr val="191B27"/>
                </a:solidFill>
              </a:rPr>
              <a:t>"razoável"</a:t>
            </a:r>
            <a:r>
              <a:rPr lang="pt-BR" sz="1100">
                <a:solidFill>
                  <a:srgbClr val="191B27"/>
                </a:solidFill>
              </a:rPr>
              <a:t> nas métricas:</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Precision: 36%;</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Recall: 39%;</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F1-Score: 38%.</a:t>
            </a:r>
            <a:endParaRPr sz="1100">
              <a:solidFill>
                <a:srgbClr val="191B27"/>
              </a:solidFill>
            </a:endParaRPr>
          </a:p>
          <a:p>
            <a:pPr indent="0" lvl="0" marL="0" rtl="0" algn="just">
              <a:spcBef>
                <a:spcPts val="1200"/>
              </a:spcBef>
              <a:spcAft>
                <a:spcPts val="1200"/>
              </a:spcAft>
              <a:buNone/>
            </a:pPr>
            <a:r>
              <a:rPr lang="pt-BR" sz="1100">
                <a:solidFill>
                  <a:srgbClr val="191B27"/>
                </a:solidFill>
              </a:rPr>
              <a:t>O </a:t>
            </a:r>
            <a:r>
              <a:rPr b="1" lang="pt-BR" sz="1100">
                <a:solidFill>
                  <a:srgbClr val="191B27"/>
                </a:solidFill>
              </a:rPr>
              <a:t>Synthetic Minority OverSampling Technique (SMOTE)</a:t>
            </a:r>
            <a:r>
              <a:rPr lang="pt-BR" sz="1100">
                <a:solidFill>
                  <a:srgbClr val="191B27"/>
                </a:solidFill>
              </a:rPr>
              <a:t> ou Técnica de Oversampling Sintética da Minoria, sintetiza elementos da classe minoritária baseado em elementos que já existem de forma randômica, selecionando aleatoriamente observações da classe minoritária e computando pontos através de </a:t>
            </a:r>
            <a:r>
              <a:rPr b="1" lang="pt-BR" sz="1100">
                <a:solidFill>
                  <a:srgbClr val="191B27"/>
                </a:solidFill>
              </a:rPr>
              <a:t>K-Nearest Neighbors (KNN)</a:t>
            </a:r>
            <a:r>
              <a:rPr lang="pt-BR" sz="1100">
                <a:solidFill>
                  <a:srgbClr val="191B27"/>
                </a:solidFill>
              </a:rPr>
              <a:t>, ou melhor dizendo, os K Vizinhos. Os pontos sintéticos são adicionados entre os pontos escolhidos e seus vizinhos.</a:t>
            </a:r>
            <a:endParaRPr sz="1100">
              <a:solidFill>
                <a:srgbClr val="191B27"/>
              </a:solidFill>
            </a:endParaRPr>
          </a:p>
        </p:txBody>
      </p:sp>
      <p:pic>
        <p:nvPicPr>
          <p:cNvPr id="248" name="Google Shape;248;p35"/>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729450" y="601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Balanceamento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4" name="Google Shape;254;p36"/>
          <p:cNvPicPr preferRelativeResize="0"/>
          <p:nvPr/>
        </p:nvPicPr>
        <p:blipFill>
          <a:blip r:embed="rId3">
            <a:alphaModFix/>
          </a:blip>
          <a:stretch>
            <a:fillRect/>
          </a:stretch>
        </p:blipFill>
        <p:spPr>
          <a:xfrm>
            <a:off x="767875" y="1400175"/>
            <a:ext cx="3641296" cy="3553616"/>
          </a:xfrm>
          <a:prstGeom prst="rect">
            <a:avLst/>
          </a:prstGeom>
          <a:noFill/>
          <a:ln>
            <a:noFill/>
          </a:ln>
        </p:spPr>
      </p:pic>
      <p:pic>
        <p:nvPicPr>
          <p:cNvPr id="255" name="Google Shape;255;p36"/>
          <p:cNvPicPr preferRelativeResize="0"/>
          <p:nvPr/>
        </p:nvPicPr>
        <p:blipFill>
          <a:blip r:embed="rId4">
            <a:alphaModFix/>
          </a:blip>
          <a:stretch>
            <a:fillRect/>
          </a:stretch>
        </p:blipFill>
        <p:spPr>
          <a:xfrm>
            <a:off x="4627875" y="1400175"/>
            <a:ext cx="3641253" cy="3569149"/>
          </a:xfrm>
          <a:prstGeom prst="rect">
            <a:avLst/>
          </a:prstGeom>
          <a:noFill/>
          <a:ln>
            <a:noFill/>
          </a:ln>
        </p:spPr>
      </p:pic>
      <p:pic>
        <p:nvPicPr>
          <p:cNvPr id="256" name="Google Shape;256;p36"/>
          <p:cNvPicPr preferRelativeResize="0"/>
          <p:nvPr/>
        </p:nvPicPr>
        <p:blipFill>
          <a:blip r:embed="rId5">
            <a:alphaModFix/>
          </a:blip>
          <a:stretch>
            <a:fillRect/>
          </a:stretch>
        </p:blipFill>
        <p:spPr>
          <a:xfrm>
            <a:off x="8656449" y="4630975"/>
            <a:ext cx="379000" cy="379000"/>
          </a:xfrm>
          <a:prstGeom prst="rect">
            <a:avLst/>
          </a:prstGeom>
          <a:noFill/>
          <a:ln>
            <a:noFill/>
          </a:ln>
        </p:spPr>
      </p:pic>
      <p:sp>
        <p:nvSpPr>
          <p:cNvPr id="257" name="Google Shape;257;p36"/>
          <p:cNvSpPr txBox="1"/>
          <p:nvPr>
            <p:ph type="title"/>
          </p:nvPr>
        </p:nvSpPr>
        <p:spPr>
          <a:xfrm>
            <a:off x="729450" y="601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Balanceamento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idx="1" type="body"/>
          </p:nvPr>
        </p:nvSpPr>
        <p:spPr>
          <a:xfrm>
            <a:off x="729450" y="1855725"/>
            <a:ext cx="7688700" cy="2347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00">
                <a:solidFill>
                  <a:srgbClr val="191B27"/>
                </a:solidFill>
              </a:rPr>
              <a:t>Escolhemos a </a:t>
            </a:r>
            <a:r>
              <a:rPr b="1" lang="pt-BR" sz="1100">
                <a:solidFill>
                  <a:srgbClr val="191B27"/>
                </a:solidFill>
              </a:rPr>
              <a:t>Random Forest balanceado em SMOTE</a:t>
            </a:r>
            <a:r>
              <a:rPr lang="pt-BR" sz="1100">
                <a:solidFill>
                  <a:srgbClr val="191B27"/>
                </a:solidFill>
              </a:rPr>
              <a:t> por ter sido o modelo que acertou um pouco mais nas predições dos pacientes razoáveis com métricas próximas de 40%, e mantendo o acerto nas métricas acima de 70% nos pacientes críticos, com acurácia de teste acima de 60%.</a:t>
            </a:r>
            <a:endParaRPr sz="1100">
              <a:solidFill>
                <a:srgbClr val="191B27"/>
              </a:solidFill>
            </a:endParaRPr>
          </a:p>
          <a:p>
            <a:pPr indent="0" lvl="0" marL="0" rtl="0" algn="just">
              <a:spcBef>
                <a:spcPts val="1200"/>
              </a:spcBef>
              <a:spcAft>
                <a:spcPts val="0"/>
              </a:spcAft>
              <a:buNone/>
            </a:pPr>
            <a:r>
              <a:rPr lang="pt-BR" sz="1100">
                <a:solidFill>
                  <a:srgbClr val="191B27"/>
                </a:solidFill>
              </a:rPr>
              <a:t>Nosso estudo não foi um case de sucesso como gostaríamos que fosse. Mas é importante ressaltar os seguintes pontos:</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Complexidade do dataset: sendo que precisou ser bem tratado e enxugado;</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Qualidade dos dados: sendo ele público e alimentado por diversas pessoas no Brasil;</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Na EDA tivemos dificuldade de encontrar padrões nas variáveis de maior impacto para nosso problema;</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Novo cenário da Pandemia: com a </a:t>
            </a:r>
            <a:r>
              <a:rPr lang="pt-BR" sz="1100">
                <a:solidFill>
                  <a:srgbClr val="191B27"/>
                </a:solidFill>
              </a:rPr>
              <a:t>imunização, </a:t>
            </a:r>
            <a:r>
              <a:rPr lang="pt-BR" sz="1100">
                <a:solidFill>
                  <a:srgbClr val="191B27"/>
                </a:solidFill>
              </a:rPr>
              <a:t>as comorbidades e sintomas não foram tão determinantes;</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Estabilidade do tempo de internação: com base na média e mediana, indicando redução da permanência; </a:t>
            </a:r>
            <a:endParaRPr sz="1100">
              <a:solidFill>
                <a:srgbClr val="191B27"/>
              </a:solidFill>
            </a:endParaRPr>
          </a:p>
        </p:txBody>
      </p:sp>
      <p:sp>
        <p:nvSpPr>
          <p:cNvPr id="263" name="Google Shape;263;p37"/>
          <p:cNvSpPr txBox="1"/>
          <p:nvPr>
            <p:ph type="title"/>
          </p:nvPr>
        </p:nvSpPr>
        <p:spPr>
          <a:xfrm>
            <a:off x="729450" y="601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Conclusão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4" name="Google Shape;264;p37"/>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b="12122" l="0" r="0" t="12114"/>
          <a:stretch/>
        </p:blipFill>
        <p:spPr>
          <a:xfrm>
            <a:off x="0" y="0"/>
            <a:ext cx="9144000" cy="5230650"/>
          </a:xfrm>
          <a:prstGeom prst="rect">
            <a:avLst/>
          </a:prstGeom>
          <a:noFill/>
          <a:ln>
            <a:noFill/>
          </a:ln>
          <a:effectLst>
            <a:outerShdw blurRad="57150" rotWithShape="0" algn="bl" dir="5400000" dist="19050">
              <a:srgbClr val="000000">
                <a:alpha val="50000"/>
              </a:srgbClr>
            </a:outerShdw>
          </a:effectLst>
        </p:spPr>
      </p:pic>
      <p:sp>
        <p:nvSpPr>
          <p:cNvPr id="270" name="Google Shape;270;p38"/>
          <p:cNvSpPr txBox="1"/>
          <p:nvPr/>
        </p:nvSpPr>
        <p:spPr>
          <a:xfrm>
            <a:off x="137025" y="155300"/>
            <a:ext cx="5615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lt1"/>
                </a:solidFill>
                <a:latin typeface="Poppins"/>
                <a:ea typeface="Poppins"/>
                <a:cs typeface="Poppins"/>
                <a:sym typeface="Poppins"/>
              </a:rPr>
              <a:t>E agora ? </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idx="1" type="body"/>
          </p:nvPr>
        </p:nvSpPr>
        <p:spPr>
          <a:xfrm>
            <a:off x="729450" y="1632575"/>
            <a:ext cx="76887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00">
                <a:solidFill>
                  <a:srgbClr val="191B27"/>
                </a:solidFill>
              </a:rPr>
              <a:t>Podemos buscar mais estudos, seja usando outros modelos de Classificação não testados (KNN e SVM), seja ajustando os hiperparâmetros da Random Forest, que possam dar melhor poder de separação na árvore de decisão, assim como avaliar as features que são mais importantes, e mostrar aos gestores do SUS a necessidade de melhorar os inputs dos dados na coleta.</a:t>
            </a:r>
            <a:endParaRPr sz="1100">
              <a:solidFill>
                <a:srgbClr val="191B27"/>
              </a:solidFill>
            </a:endParaRPr>
          </a:p>
          <a:p>
            <a:pPr indent="0" lvl="0" marL="0" rtl="0" algn="just">
              <a:spcBef>
                <a:spcPts val="1200"/>
              </a:spcBef>
              <a:spcAft>
                <a:spcPts val="0"/>
              </a:spcAft>
              <a:buNone/>
            </a:pPr>
            <a:r>
              <a:rPr lang="pt-BR" sz="1100">
                <a:solidFill>
                  <a:srgbClr val="191B27"/>
                </a:solidFill>
              </a:rPr>
              <a:t>É possível também realizar outros problemas de negócio com o dataset, criando algoritmos de Machine Learning com novas abordagens de classificação.  Aqui consideramos novos exemplos ao se ter os dados de</a:t>
            </a:r>
            <a:r>
              <a:rPr lang="pt-BR" sz="1100">
                <a:solidFill>
                  <a:srgbClr val="191B27"/>
                </a:solidFill>
              </a:rPr>
              <a:t> triagem do paciente, tendo suas características, sintomas e comorbidades</a:t>
            </a:r>
            <a:r>
              <a:rPr lang="pt-BR" sz="1100">
                <a:solidFill>
                  <a:srgbClr val="191B27"/>
                </a:solidFill>
              </a:rPr>
              <a:t>: </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Se o paciente deve ser classificado e direcionado para internar ou não;</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Se o paciente deve ser classificado e direcionado</a:t>
            </a:r>
            <a:r>
              <a:rPr lang="pt-BR" sz="1100">
                <a:solidFill>
                  <a:srgbClr val="191B27"/>
                </a:solidFill>
              </a:rPr>
              <a:t> para leito de UTI ou não; </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Se o paciente deve ser classificado com </a:t>
            </a:r>
            <a:r>
              <a:rPr lang="pt-BR" sz="1100">
                <a:solidFill>
                  <a:srgbClr val="191B27"/>
                </a:solidFill>
              </a:rPr>
              <a:t>diagnóstico de Covid19, ou Influenza, outros vírus gripais.</a:t>
            </a:r>
            <a:endParaRPr sz="1100">
              <a:solidFill>
                <a:srgbClr val="191B27"/>
              </a:solidFill>
            </a:endParaRPr>
          </a:p>
        </p:txBody>
      </p:sp>
      <p:sp>
        <p:nvSpPr>
          <p:cNvPr id="276" name="Google Shape;276;p39"/>
          <p:cNvSpPr txBox="1"/>
          <p:nvPr>
            <p:ph type="title"/>
          </p:nvPr>
        </p:nvSpPr>
        <p:spPr>
          <a:xfrm>
            <a:off x="729450" y="601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 agora</a:t>
            </a:r>
            <a:r>
              <a:rPr lang="pt-BR"/>
              <a:t>?</a:t>
            </a:r>
            <a:endParaRPr/>
          </a:p>
        </p:txBody>
      </p:sp>
      <p:pic>
        <p:nvPicPr>
          <p:cNvPr id="277" name="Google Shape;277;p39"/>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pic>
        <p:nvPicPr>
          <p:cNvPr id="282" name="Google Shape;282;p40"/>
          <p:cNvPicPr preferRelativeResize="0"/>
          <p:nvPr/>
        </p:nvPicPr>
        <p:blipFill rotWithShape="1">
          <a:blip r:embed="rId3">
            <a:alphaModFix/>
          </a:blip>
          <a:srcRect b="0" l="874" r="874" t="0"/>
          <a:stretch/>
        </p:blipFill>
        <p:spPr>
          <a:xfrm>
            <a:off x="0" y="48025"/>
            <a:ext cx="9144000" cy="52306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283" name="Google Shape;283;p40"/>
          <p:cNvSpPr txBox="1"/>
          <p:nvPr/>
        </p:nvSpPr>
        <p:spPr>
          <a:xfrm>
            <a:off x="1727025" y="2316200"/>
            <a:ext cx="81474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lt1"/>
                </a:solidFill>
                <a:latin typeface="Poppins"/>
                <a:ea typeface="Poppins"/>
                <a:cs typeface="Poppins"/>
                <a:sym typeface="Poppins"/>
              </a:rPr>
              <a:t>Muito obrigado!!!!</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4800">
              <a:solidFill>
                <a:schemeClr val="lt1"/>
              </a:solidFill>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3">
            <a:alphaModFix/>
          </a:blip>
          <a:srcRect b="0" l="39" r="49" t="0"/>
          <a:stretch/>
        </p:blipFill>
        <p:spPr>
          <a:xfrm>
            <a:off x="0" y="0"/>
            <a:ext cx="9176000" cy="5180876"/>
          </a:xfrm>
          <a:prstGeom prst="rect">
            <a:avLst/>
          </a:prstGeom>
          <a:noFill/>
          <a:ln>
            <a:noFill/>
          </a:ln>
        </p:spPr>
      </p:pic>
      <p:sp>
        <p:nvSpPr>
          <p:cNvPr id="103" name="Google Shape;103;p15"/>
          <p:cNvSpPr txBox="1"/>
          <p:nvPr/>
        </p:nvSpPr>
        <p:spPr>
          <a:xfrm>
            <a:off x="72925" y="96050"/>
            <a:ext cx="5615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dk2"/>
                </a:solidFill>
                <a:highlight>
                  <a:schemeClr val="lt1"/>
                </a:highlight>
                <a:latin typeface="Poppins"/>
                <a:ea typeface="Poppins"/>
                <a:cs typeface="Poppins"/>
                <a:sym typeface="Poppins"/>
              </a:rPr>
              <a:t>CONTEXTO</a:t>
            </a:r>
            <a:endParaRPr b="1" sz="4800">
              <a:solidFill>
                <a:schemeClr val="dk2"/>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pic>
        <p:nvPicPr>
          <p:cNvPr id="104" name="Google Shape;104;p15"/>
          <p:cNvPicPr preferRelativeResize="0"/>
          <p:nvPr/>
        </p:nvPicPr>
        <p:blipFill>
          <a:blip r:embed="rId4">
            <a:alphaModFix/>
          </a:blip>
          <a:stretch>
            <a:fillRect/>
          </a:stretch>
        </p:blipFill>
        <p:spPr>
          <a:xfrm>
            <a:off x="263799" y="2241825"/>
            <a:ext cx="2584750" cy="2239175"/>
          </a:xfrm>
          <a:prstGeom prst="rect">
            <a:avLst/>
          </a:prstGeom>
          <a:noFill/>
          <a:ln>
            <a:noFill/>
          </a:ln>
        </p:spPr>
      </p:pic>
      <p:pic>
        <p:nvPicPr>
          <p:cNvPr id="105" name="Google Shape;105;p15"/>
          <p:cNvPicPr preferRelativeResize="0"/>
          <p:nvPr/>
        </p:nvPicPr>
        <p:blipFill>
          <a:blip r:embed="rId5">
            <a:alphaModFix/>
          </a:blip>
          <a:stretch>
            <a:fillRect/>
          </a:stretch>
        </p:blipFill>
        <p:spPr>
          <a:xfrm>
            <a:off x="5816375" y="2974198"/>
            <a:ext cx="3229350" cy="1487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9450" y="609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Contexto</a:t>
            </a:r>
            <a:endParaRPr/>
          </a:p>
          <a:p>
            <a:pPr indent="0" lvl="0" marL="0" rtl="0" algn="l">
              <a:spcBef>
                <a:spcPts val="0"/>
              </a:spcBef>
              <a:spcAft>
                <a:spcPts val="0"/>
              </a:spcAft>
              <a:buNone/>
            </a:pPr>
            <a:r>
              <a:t/>
            </a:r>
            <a:endParaRPr/>
          </a:p>
        </p:txBody>
      </p:sp>
      <p:sp>
        <p:nvSpPr>
          <p:cNvPr id="111" name="Google Shape;111;p16"/>
          <p:cNvSpPr txBox="1"/>
          <p:nvPr>
            <p:ph idx="1" type="body"/>
          </p:nvPr>
        </p:nvSpPr>
        <p:spPr>
          <a:xfrm>
            <a:off x="727650" y="186762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00">
                <a:solidFill>
                  <a:schemeClr val="dk2"/>
                </a:solidFill>
              </a:rPr>
              <a:t>No início da pandemia de covid-19, diversos leitos foram mobilizados e abertos para atendimento dos casos da doença. E seus custos são altos seja nos equipamentos, recursos humanos e manutenção.</a:t>
            </a:r>
            <a:endParaRPr sz="1100">
              <a:solidFill>
                <a:schemeClr val="dk2"/>
              </a:solidFill>
            </a:endParaRPr>
          </a:p>
          <a:p>
            <a:pPr indent="0" lvl="0" marL="0" rtl="0" algn="just">
              <a:spcBef>
                <a:spcPts val="1200"/>
              </a:spcBef>
              <a:spcAft>
                <a:spcPts val="1200"/>
              </a:spcAft>
              <a:buNone/>
            </a:pPr>
            <a:r>
              <a:rPr lang="pt-BR" sz="1100">
                <a:solidFill>
                  <a:schemeClr val="dk2"/>
                </a:solidFill>
              </a:rPr>
              <a:t>Com o avançar da vacinação, o número de casos e internações reduziram substancialmente e os leitos covid19 tornaram-se ociosos. </a:t>
            </a:r>
            <a:r>
              <a:rPr lang="pt-BR" sz="1100">
                <a:solidFill>
                  <a:srgbClr val="191B27"/>
                </a:solidFill>
              </a:rPr>
              <a:t>Entretanto, após o surgimento da ômicron antes de 2022 fez aumentar os casos e internações gerando nova preocupação na gestão de leitos pelo sistema de saúde nacional.</a:t>
            </a:r>
            <a:br>
              <a:rPr lang="pt-BR" sz="1100">
                <a:solidFill>
                  <a:srgbClr val="191B27"/>
                </a:solidFill>
              </a:rPr>
            </a:br>
            <a:br>
              <a:rPr lang="pt-BR" sz="1100">
                <a:solidFill>
                  <a:srgbClr val="191B27"/>
                </a:solidFill>
              </a:rPr>
            </a:br>
            <a:r>
              <a:rPr lang="pt-BR" sz="1100">
                <a:solidFill>
                  <a:srgbClr val="191B27"/>
                </a:solidFill>
              </a:rPr>
              <a:t>Ter ferramentas que identifiquem as características epidemiológicas dos pacientes que possam prever o tempo de internação é fundamental para uma melhor gestão de leitos e para uma boa condução na rotina hospitalar nos diferentes momentos da pandemia.</a:t>
            </a:r>
            <a:endParaRPr sz="1500"/>
          </a:p>
        </p:txBody>
      </p:sp>
      <p:pic>
        <p:nvPicPr>
          <p:cNvPr id="112" name="Google Shape;112;p16"/>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pic>
        <p:nvPicPr>
          <p:cNvPr id="117" name="Google Shape;117;p17"/>
          <p:cNvPicPr preferRelativeResize="0"/>
          <p:nvPr/>
        </p:nvPicPr>
        <p:blipFill rotWithShape="1">
          <a:blip r:embed="rId3">
            <a:alphaModFix amt="75000"/>
          </a:blip>
          <a:srcRect b="0" l="0" r="0" t="0"/>
          <a:stretch/>
        </p:blipFill>
        <p:spPr>
          <a:xfrm>
            <a:off x="0" y="0"/>
            <a:ext cx="9144004" cy="5143502"/>
          </a:xfrm>
          <a:prstGeom prst="rect">
            <a:avLst/>
          </a:prstGeom>
          <a:noFill/>
          <a:ln>
            <a:noFill/>
          </a:ln>
          <a:effectLst>
            <a:outerShdw blurRad="57150" rotWithShape="0" algn="bl" dir="5400000" dist="19050">
              <a:srgbClr val="000000">
                <a:alpha val="50000"/>
              </a:srgbClr>
            </a:outerShdw>
          </a:effectLst>
        </p:spPr>
      </p:pic>
      <p:sp>
        <p:nvSpPr>
          <p:cNvPr id="118" name="Google Shape;118;p17"/>
          <p:cNvSpPr txBox="1"/>
          <p:nvPr/>
        </p:nvSpPr>
        <p:spPr>
          <a:xfrm>
            <a:off x="70575" y="74775"/>
            <a:ext cx="9073500" cy="346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rgbClr val="191B27"/>
                </a:solidFill>
                <a:highlight>
                  <a:schemeClr val="lt1"/>
                </a:highlight>
                <a:latin typeface="Poppins"/>
                <a:ea typeface="Poppins"/>
                <a:cs typeface="Poppins"/>
                <a:sym typeface="Poppins"/>
              </a:rPr>
              <a:t>PROBLEMA </a:t>
            </a:r>
            <a:endParaRPr b="1" sz="4800">
              <a:solidFill>
                <a:srgbClr val="191B27"/>
              </a:solidFill>
              <a:highlight>
                <a:schemeClr val="lt1"/>
              </a:highlight>
              <a:latin typeface="Poppins"/>
              <a:ea typeface="Poppins"/>
              <a:cs typeface="Poppins"/>
              <a:sym typeface="Poppins"/>
            </a:endParaRPr>
          </a:p>
          <a:p>
            <a:pPr indent="0" lvl="0" marL="0" rtl="0" algn="l">
              <a:spcBef>
                <a:spcPts val="0"/>
              </a:spcBef>
              <a:spcAft>
                <a:spcPts val="0"/>
              </a:spcAft>
              <a:buNone/>
            </a:pPr>
            <a:r>
              <a:rPr b="1" lang="pt-BR" sz="4800">
                <a:solidFill>
                  <a:srgbClr val="191B27"/>
                </a:solidFill>
                <a:highlight>
                  <a:schemeClr val="lt1"/>
                </a:highlight>
                <a:latin typeface="Poppins"/>
                <a:ea typeface="Poppins"/>
                <a:cs typeface="Poppins"/>
                <a:sym typeface="Poppins"/>
              </a:rPr>
              <a:t>DE </a:t>
            </a:r>
            <a:br>
              <a:rPr b="1" lang="pt-BR" sz="4800">
                <a:solidFill>
                  <a:srgbClr val="191B27"/>
                </a:solidFill>
                <a:highlight>
                  <a:schemeClr val="lt1"/>
                </a:highlight>
                <a:latin typeface="Poppins"/>
                <a:ea typeface="Poppins"/>
                <a:cs typeface="Poppins"/>
                <a:sym typeface="Poppins"/>
              </a:rPr>
            </a:br>
            <a:r>
              <a:rPr b="1" lang="pt-BR" sz="4800">
                <a:solidFill>
                  <a:srgbClr val="191B27"/>
                </a:solidFill>
                <a:highlight>
                  <a:schemeClr val="lt1"/>
                </a:highlight>
                <a:latin typeface="Poppins"/>
                <a:ea typeface="Poppins"/>
                <a:cs typeface="Poppins"/>
                <a:sym typeface="Poppins"/>
              </a:rPr>
              <a:t>NEGÓCIO</a:t>
            </a:r>
            <a:endParaRPr b="1" sz="4800">
              <a:solidFill>
                <a:srgbClr val="191B27"/>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 type="body"/>
          </p:nvPr>
        </p:nvSpPr>
        <p:spPr>
          <a:xfrm>
            <a:off x="641850" y="1890200"/>
            <a:ext cx="7860300" cy="2646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pt-BR" sz="1100">
                <a:solidFill>
                  <a:schemeClr val="dk2"/>
                </a:solidFill>
              </a:rPr>
              <a:t>Nosso problema é a d</a:t>
            </a:r>
            <a:r>
              <a:rPr lang="pt-BR" sz="1100">
                <a:solidFill>
                  <a:schemeClr val="dk2"/>
                </a:solidFill>
              </a:rPr>
              <a:t>i</a:t>
            </a:r>
            <a:r>
              <a:rPr lang="pt-BR" sz="1100">
                <a:solidFill>
                  <a:schemeClr val="dk2"/>
                </a:solidFill>
              </a:rPr>
              <a:t>ficuldade de estimar os pacientes </a:t>
            </a:r>
            <a:r>
              <a:rPr lang="pt-BR" sz="1100">
                <a:solidFill>
                  <a:schemeClr val="dk2"/>
                </a:solidFill>
              </a:rPr>
              <a:t>com Síndrome Aguda Respiratória Grave (SARG) </a:t>
            </a:r>
            <a:r>
              <a:rPr lang="pt-BR" sz="1100">
                <a:solidFill>
                  <a:schemeClr val="dk2"/>
                </a:solidFill>
              </a:rPr>
              <a:t>que terão maior tempo de internação no cenário pós Pandemia, sofrendo ou não influências de novas ondas de contaminações seja por Covid, Influenza e outros vírus gripais. </a:t>
            </a:r>
            <a:endParaRPr sz="1100">
              <a:solidFill>
                <a:schemeClr val="dk2"/>
              </a:solidFill>
            </a:endParaRPr>
          </a:p>
          <a:p>
            <a:pPr indent="0" lvl="0" marL="0" rtl="0" algn="l">
              <a:lnSpc>
                <a:spcPct val="105000"/>
              </a:lnSpc>
              <a:spcBef>
                <a:spcPts val="1200"/>
              </a:spcBef>
              <a:spcAft>
                <a:spcPts val="0"/>
              </a:spcAft>
              <a:buNone/>
            </a:pPr>
            <a:r>
              <a:rPr lang="pt-BR" sz="1100">
                <a:solidFill>
                  <a:schemeClr val="dk2"/>
                </a:solidFill>
              </a:rPr>
              <a:t>Decidimos então, criar um modelo preditivo que possa ajudar na previsão do tempo de internação </a:t>
            </a:r>
            <a:r>
              <a:rPr lang="pt-BR" sz="1100">
                <a:solidFill>
                  <a:schemeClr val="dk2"/>
                </a:solidFill>
              </a:rPr>
              <a:t>de cada paciente a partir de suas características individuais e poder identificar aqueles que terão maior necessidade em leito hospitalar para seu tratamento e cura.</a:t>
            </a:r>
            <a:endParaRPr sz="1100">
              <a:solidFill>
                <a:schemeClr val="dk2"/>
              </a:solidFill>
            </a:endParaRPr>
          </a:p>
          <a:p>
            <a:pPr indent="0" lvl="0" marL="0" rtl="0" algn="l">
              <a:lnSpc>
                <a:spcPct val="105000"/>
              </a:lnSpc>
              <a:spcBef>
                <a:spcPts val="1200"/>
              </a:spcBef>
              <a:spcAft>
                <a:spcPts val="1200"/>
              </a:spcAft>
              <a:buNone/>
            </a:pPr>
            <a:r>
              <a:rPr lang="pt-BR" sz="1100">
                <a:solidFill>
                  <a:schemeClr val="dk2"/>
                </a:solidFill>
              </a:rPr>
              <a:t>O principal impacto será apoiar nas tomadas de decisões  da equipe </a:t>
            </a:r>
            <a:r>
              <a:rPr lang="pt-BR" sz="1100">
                <a:solidFill>
                  <a:schemeClr val="dk2"/>
                </a:solidFill>
              </a:rPr>
              <a:t>assistencial</a:t>
            </a:r>
            <a:r>
              <a:rPr lang="pt-BR" sz="1100">
                <a:solidFill>
                  <a:schemeClr val="dk2"/>
                </a:solidFill>
              </a:rPr>
              <a:t> e gestores hospitalares visando o melhor tratamento para o paciente, melhor gestão dos leitos acertando na capacidade conforme a demanda, e também para melhor administração dos recursos </a:t>
            </a:r>
            <a:r>
              <a:rPr lang="pt-BR" sz="1100">
                <a:solidFill>
                  <a:schemeClr val="dk2"/>
                </a:solidFill>
              </a:rPr>
              <a:t>fármacos</a:t>
            </a:r>
            <a:r>
              <a:rPr lang="pt-BR" sz="1100">
                <a:solidFill>
                  <a:schemeClr val="dk2"/>
                </a:solidFill>
              </a:rPr>
              <a:t> e suprimentos, infraestrutura e </a:t>
            </a:r>
            <a:r>
              <a:rPr lang="pt-BR" sz="1100">
                <a:solidFill>
                  <a:schemeClr val="dk2"/>
                </a:solidFill>
              </a:rPr>
              <a:t>equipamentos</a:t>
            </a:r>
            <a:r>
              <a:rPr lang="pt-BR" sz="1100">
                <a:solidFill>
                  <a:schemeClr val="dk2"/>
                </a:solidFill>
              </a:rPr>
              <a:t> clínicos, humanos e financeiros. </a:t>
            </a:r>
            <a:endParaRPr sz="1100">
              <a:solidFill>
                <a:schemeClr val="dk2"/>
              </a:solidFill>
            </a:endParaRPr>
          </a:p>
        </p:txBody>
      </p:sp>
      <p:sp>
        <p:nvSpPr>
          <p:cNvPr id="124" name="Google Shape;124;p18"/>
          <p:cNvSpPr txBox="1"/>
          <p:nvPr>
            <p:ph type="title"/>
          </p:nvPr>
        </p:nvSpPr>
        <p:spPr>
          <a:xfrm>
            <a:off x="665425" y="614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Problema de Negócio e Impacto</a:t>
            </a:r>
            <a:endParaRPr/>
          </a:p>
          <a:p>
            <a:pPr indent="0" lvl="0" marL="0" rtl="0" algn="l">
              <a:spcBef>
                <a:spcPts val="0"/>
              </a:spcBef>
              <a:spcAft>
                <a:spcPts val="0"/>
              </a:spcAft>
              <a:buNone/>
            </a:pPr>
            <a:r>
              <a:t/>
            </a:r>
            <a:endParaRPr/>
          </a:p>
        </p:txBody>
      </p:sp>
      <p:pic>
        <p:nvPicPr>
          <p:cNvPr id="125" name="Google Shape;125;p18"/>
          <p:cNvPicPr preferRelativeResize="0"/>
          <p:nvPr/>
        </p:nvPicPr>
        <p:blipFill>
          <a:blip r:embed="rId3">
            <a:alphaModFix/>
          </a:blip>
          <a:stretch>
            <a:fillRect/>
          </a:stretch>
        </p:blipFill>
        <p:spPr>
          <a:xfrm>
            <a:off x="8656449" y="4630975"/>
            <a:ext cx="379000" cy="37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p19"/>
          <p:cNvPicPr preferRelativeResize="0"/>
          <p:nvPr/>
        </p:nvPicPr>
        <p:blipFill rotWithShape="1">
          <a:blip r:embed="rId3">
            <a:alphaModFix/>
          </a:blip>
          <a:srcRect b="0" l="0" r="0" t="0"/>
          <a:stretch/>
        </p:blipFill>
        <p:spPr>
          <a:xfrm>
            <a:off x="-106725" y="0"/>
            <a:ext cx="9144004" cy="5143502"/>
          </a:xfrm>
          <a:prstGeom prst="rect">
            <a:avLst/>
          </a:prstGeom>
          <a:noFill/>
          <a:ln>
            <a:noFill/>
          </a:ln>
          <a:effectLst>
            <a:outerShdw blurRad="57150" rotWithShape="0" algn="bl" dir="5400000" dist="19050">
              <a:srgbClr val="000000">
                <a:alpha val="50000"/>
              </a:srgbClr>
            </a:outerShdw>
          </a:effectLst>
        </p:spPr>
      </p:pic>
      <p:sp>
        <p:nvSpPr>
          <p:cNvPr id="131" name="Google Shape;131;p19"/>
          <p:cNvSpPr txBox="1"/>
          <p:nvPr/>
        </p:nvSpPr>
        <p:spPr>
          <a:xfrm>
            <a:off x="101375" y="64025"/>
            <a:ext cx="56154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800">
                <a:solidFill>
                  <a:schemeClr val="lt1"/>
                </a:solidFill>
                <a:highlight>
                  <a:schemeClr val="dk2"/>
                </a:highlight>
                <a:latin typeface="Poppins"/>
                <a:ea typeface="Poppins"/>
                <a:cs typeface="Poppins"/>
                <a:sym typeface="Poppins"/>
              </a:rPr>
              <a:t>DATASET</a:t>
            </a:r>
            <a:endParaRPr b="1" sz="4800">
              <a:solidFill>
                <a:schemeClr val="lt1"/>
              </a:solidFill>
              <a:highlight>
                <a:schemeClr val="dk2"/>
              </a:highlight>
              <a:latin typeface="Poppins"/>
              <a:ea typeface="Poppins"/>
              <a:cs typeface="Poppins"/>
              <a:sym typeface="Poppins"/>
            </a:endParaRPr>
          </a:p>
          <a:p>
            <a:pPr indent="0" lvl="0" marL="0" rtl="0" algn="l">
              <a:spcBef>
                <a:spcPts val="0"/>
              </a:spcBef>
              <a:spcAft>
                <a:spcPts val="0"/>
              </a:spcAft>
              <a:buNone/>
            </a:pPr>
            <a:r>
              <a:t/>
            </a:r>
            <a:endParaRPr b="1" sz="6900">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 type="body"/>
          </p:nvPr>
        </p:nvSpPr>
        <p:spPr>
          <a:xfrm>
            <a:off x="727650" y="1587175"/>
            <a:ext cx="7688700" cy="281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BR" sz="1100">
                <a:solidFill>
                  <a:srgbClr val="292929"/>
                </a:solidFill>
                <a:highlight>
                  <a:srgbClr val="FFFFFF"/>
                </a:highlight>
              </a:rPr>
              <a:t>Após nosso primeiro contato com o dataset, percebemos que ele possui 166 features e 381.877 linhas. </a:t>
            </a:r>
            <a:endParaRPr sz="1100">
              <a:solidFill>
                <a:srgbClr val="292929"/>
              </a:solidFill>
              <a:highlight>
                <a:srgbClr val="FFFFFF"/>
              </a:highlight>
            </a:endParaRPr>
          </a:p>
          <a:p>
            <a:pPr indent="0" lvl="0" marL="0" rtl="0" algn="just">
              <a:spcBef>
                <a:spcPts val="1200"/>
              </a:spcBef>
              <a:spcAft>
                <a:spcPts val="0"/>
              </a:spcAft>
              <a:buNone/>
            </a:pPr>
            <a:r>
              <a:rPr lang="pt-BR" sz="1100">
                <a:solidFill>
                  <a:srgbClr val="292929"/>
                </a:solidFill>
                <a:highlight>
                  <a:srgbClr val="FFFFFF"/>
                </a:highlight>
              </a:rPr>
              <a:t>Primeiro desafio foi encarar o dataset do SUS com dados reais, contendo alto volume de dados a serem tratados: </a:t>
            </a:r>
            <a:endParaRPr sz="1100">
              <a:solidFill>
                <a:srgbClr val="292929"/>
              </a:solidFill>
              <a:highlight>
                <a:srgbClr val="FFFFFF"/>
              </a:highlight>
            </a:endParaRPr>
          </a:p>
          <a:p>
            <a:pPr indent="-298450" lvl="0" marL="457200" rtl="0" algn="just">
              <a:spcBef>
                <a:spcPts val="1200"/>
              </a:spcBef>
              <a:spcAft>
                <a:spcPts val="0"/>
              </a:spcAft>
              <a:buClr>
                <a:srgbClr val="292929"/>
              </a:buClr>
              <a:buSzPts val="1100"/>
              <a:buChar char="●"/>
            </a:pPr>
            <a:r>
              <a:rPr lang="pt-BR" sz="1100">
                <a:solidFill>
                  <a:srgbClr val="292929"/>
                </a:solidFill>
                <a:highlight>
                  <a:srgbClr val="FFFFFF"/>
                </a:highlight>
              </a:rPr>
              <a:t>Dados nulos, NaN, dados a serem corrigidos e excluídos; </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Análise e seleção das colunas pelo dicionário técnico que esclarece seu significado; </a:t>
            </a:r>
            <a:endParaRPr sz="1100">
              <a:solidFill>
                <a:srgbClr val="292929"/>
              </a:solidFill>
              <a:highlight>
                <a:srgbClr val="FFFFFF"/>
              </a:highlight>
            </a:endParaRPr>
          </a:p>
          <a:p>
            <a:pPr indent="-298450" lvl="0" marL="457200" rtl="0" algn="just">
              <a:spcBef>
                <a:spcPts val="0"/>
              </a:spcBef>
              <a:spcAft>
                <a:spcPts val="0"/>
              </a:spcAft>
              <a:buClr>
                <a:srgbClr val="292929"/>
              </a:buClr>
              <a:buSzPts val="1100"/>
              <a:buChar char="●"/>
            </a:pPr>
            <a:r>
              <a:rPr lang="pt-BR" sz="1100">
                <a:solidFill>
                  <a:srgbClr val="292929"/>
                </a:solidFill>
                <a:highlight>
                  <a:srgbClr val="FFFFFF"/>
                </a:highlight>
              </a:rPr>
              <a:t>Substituindo as </a:t>
            </a:r>
            <a:r>
              <a:rPr lang="pt-BR" sz="1100">
                <a:solidFill>
                  <a:srgbClr val="292929"/>
                </a:solidFill>
                <a:highlight>
                  <a:srgbClr val="FFFFFF"/>
                </a:highlight>
              </a:rPr>
              <a:t>séries</a:t>
            </a:r>
            <a:r>
              <a:rPr lang="pt-BR" sz="1100">
                <a:solidFill>
                  <a:srgbClr val="292929"/>
                </a:solidFill>
                <a:highlight>
                  <a:srgbClr val="FFFFFF"/>
                </a:highlight>
              </a:rPr>
              <a:t> do dataframe adequando com as respostas categóricas (SIM e NÃO); </a:t>
            </a:r>
            <a:endParaRPr sz="1100">
              <a:solidFill>
                <a:srgbClr val="292929"/>
              </a:solidFill>
              <a:highlight>
                <a:srgbClr val="FFFFFF"/>
              </a:highlight>
            </a:endParaRPr>
          </a:p>
          <a:p>
            <a:pPr indent="0" lvl="0" marL="0" rtl="0" algn="just">
              <a:spcBef>
                <a:spcPts val="1200"/>
              </a:spcBef>
              <a:spcAft>
                <a:spcPts val="0"/>
              </a:spcAft>
              <a:buNone/>
            </a:pPr>
            <a:r>
              <a:rPr lang="pt-BR" sz="1100">
                <a:solidFill>
                  <a:schemeClr val="dk2"/>
                </a:solidFill>
              </a:rPr>
              <a:t>Outro ponto importante foi a criação </a:t>
            </a:r>
            <a:r>
              <a:rPr lang="pt-BR" sz="1100">
                <a:solidFill>
                  <a:srgbClr val="292929"/>
                </a:solidFill>
                <a:highlight>
                  <a:srgbClr val="FFFFFF"/>
                </a:highlight>
              </a:rPr>
              <a:t>da nossa variável resposta: “</a:t>
            </a:r>
            <a:r>
              <a:rPr b="1" lang="pt-BR" sz="1100">
                <a:solidFill>
                  <a:srgbClr val="292929"/>
                </a:solidFill>
                <a:highlight>
                  <a:srgbClr val="FFFFFF"/>
                </a:highlight>
              </a:rPr>
              <a:t>PERMANÊNCIA</a:t>
            </a:r>
            <a:r>
              <a:rPr lang="pt-BR" sz="1100">
                <a:solidFill>
                  <a:srgbClr val="292929"/>
                </a:solidFill>
                <a:highlight>
                  <a:srgbClr val="FFFFFF"/>
                </a:highlight>
              </a:rPr>
              <a:t>” </a:t>
            </a:r>
            <a:endParaRPr sz="1100">
              <a:solidFill>
                <a:srgbClr val="292929"/>
              </a:solidFill>
              <a:highlight>
                <a:srgbClr val="FFFFFF"/>
              </a:highlight>
            </a:endParaRPr>
          </a:p>
          <a:p>
            <a:pPr indent="-298450" lvl="0" marL="457200" rtl="0" algn="just">
              <a:spcBef>
                <a:spcPts val="1200"/>
              </a:spcBef>
              <a:spcAft>
                <a:spcPts val="0"/>
              </a:spcAft>
              <a:buSzPts val="1100"/>
              <a:buChar char="●"/>
            </a:pPr>
            <a:r>
              <a:rPr lang="pt-BR" sz="1100">
                <a:solidFill>
                  <a:srgbClr val="292929"/>
                </a:solidFill>
                <a:highlight>
                  <a:srgbClr val="FFFFFF"/>
                </a:highlight>
              </a:rPr>
              <a:t>Subtração da Data de Entrada e da Data de Saída; </a:t>
            </a:r>
            <a:endParaRPr sz="1100">
              <a:solidFill>
                <a:srgbClr val="292929"/>
              </a:solidFill>
              <a:highlight>
                <a:srgbClr val="FFFFFF"/>
              </a:highlight>
            </a:endParaRPr>
          </a:p>
          <a:p>
            <a:pPr indent="-298450" lvl="0" marL="457200" rtl="0" algn="just">
              <a:spcBef>
                <a:spcPts val="0"/>
              </a:spcBef>
              <a:spcAft>
                <a:spcPts val="0"/>
              </a:spcAft>
              <a:buSzPts val="1100"/>
              <a:buChar char="●"/>
            </a:pPr>
            <a:r>
              <a:rPr lang="pt-BR" sz="1100">
                <a:solidFill>
                  <a:srgbClr val="292929"/>
                </a:solidFill>
                <a:highlight>
                  <a:srgbClr val="FFFFFF"/>
                </a:highlight>
              </a:rPr>
              <a:t>Index da Data de Internação e exclusão da data de saída.</a:t>
            </a:r>
            <a:endParaRPr sz="1100">
              <a:solidFill>
                <a:srgbClr val="191B27"/>
              </a:solidFill>
            </a:endParaRPr>
          </a:p>
          <a:p>
            <a:pPr indent="0" lvl="0" marL="0" rtl="0" algn="just">
              <a:spcBef>
                <a:spcPts val="1200"/>
              </a:spcBef>
              <a:spcAft>
                <a:spcPts val="1200"/>
              </a:spcAft>
              <a:buNone/>
            </a:pPr>
            <a:r>
              <a:rPr lang="pt-BR" sz="1100">
                <a:solidFill>
                  <a:srgbClr val="191B27"/>
                </a:solidFill>
              </a:rPr>
              <a:t>Antes de seguir para EDA, realizamos alguns outros ajustes que fizessem sentido para o nosso problema de negócio.</a:t>
            </a:r>
            <a:endParaRPr sz="1100">
              <a:solidFill>
                <a:srgbClr val="191B27"/>
              </a:solidFill>
            </a:endParaRPr>
          </a:p>
        </p:txBody>
      </p:sp>
      <p:pic>
        <p:nvPicPr>
          <p:cNvPr id="137" name="Google Shape;137;p20"/>
          <p:cNvPicPr preferRelativeResize="0"/>
          <p:nvPr/>
        </p:nvPicPr>
        <p:blipFill>
          <a:blip r:embed="rId3">
            <a:alphaModFix/>
          </a:blip>
          <a:stretch>
            <a:fillRect/>
          </a:stretch>
        </p:blipFill>
        <p:spPr>
          <a:xfrm>
            <a:off x="8656449" y="4630975"/>
            <a:ext cx="379000" cy="379000"/>
          </a:xfrm>
          <a:prstGeom prst="rect">
            <a:avLst/>
          </a:prstGeom>
          <a:noFill/>
          <a:ln>
            <a:noFill/>
          </a:ln>
        </p:spPr>
      </p:pic>
      <p:sp>
        <p:nvSpPr>
          <p:cNvPr id="138" name="Google Shape;138;p20"/>
          <p:cNvSpPr txBox="1"/>
          <p:nvPr>
            <p:ph type="title"/>
          </p:nvPr>
        </p:nvSpPr>
        <p:spPr>
          <a:xfrm>
            <a:off x="686750" y="66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Dataset</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 type="body"/>
          </p:nvPr>
        </p:nvSpPr>
        <p:spPr>
          <a:xfrm>
            <a:off x="727650" y="1395738"/>
            <a:ext cx="7688700" cy="11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rgbClr val="191B27"/>
                </a:solidFill>
              </a:rPr>
              <a:t>Selecionando a população analisada determinando corte pela idade:</a:t>
            </a:r>
            <a:endParaRPr sz="1100">
              <a:solidFill>
                <a:srgbClr val="191B27"/>
              </a:solidFill>
            </a:endParaRPr>
          </a:p>
          <a:p>
            <a:pPr indent="-298450" lvl="0" marL="457200" rtl="0" algn="just">
              <a:spcBef>
                <a:spcPts val="1200"/>
              </a:spcBef>
              <a:spcAft>
                <a:spcPts val="0"/>
              </a:spcAft>
              <a:buClr>
                <a:srgbClr val="191B27"/>
              </a:buClr>
              <a:buSzPts val="1100"/>
              <a:buChar char="●"/>
            </a:pPr>
            <a:r>
              <a:rPr lang="pt-BR" sz="1100">
                <a:solidFill>
                  <a:srgbClr val="191B27"/>
                </a:solidFill>
              </a:rPr>
              <a:t>A presença de crianças no dataset é muito alto, devido a sua imunidade e cuidado maior nas emergências porém de rápida recuperação;</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As razões das internações de menores de idade assim como seu tratamento são diferentes dos adultos, com critérios de avaliação da pediatria; </a:t>
            </a:r>
            <a:endParaRPr sz="1100">
              <a:solidFill>
                <a:srgbClr val="191B27"/>
              </a:solidFill>
            </a:endParaRPr>
          </a:p>
          <a:p>
            <a:pPr indent="-298450" lvl="0" marL="457200" rtl="0" algn="just">
              <a:spcBef>
                <a:spcPts val="0"/>
              </a:spcBef>
              <a:spcAft>
                <a:spcPts val="0"/>
              </a:spcAft>
              <a:buClr>
                <a:srgbClr val="191B27"/>
              </a:buClr>
              <a:buSzPts val="1100"/>
              <a:buChar char="●"/>
            </a:pPr>
            <a:r>
              <a:rPr lang="pt-BR" sz="1100">
                <a:solidFill>
                  <a:srgbClr val="191B27"/>
                </a:solidFill>
              </a:rPr>
              <a:t>Selecionamos a população maior de 16 anos, entendendo ela como ponto principal do impacto de negócio;</a:t>
            </a:r>
            <a:endParaRPr sz="1500"/>
          </a:p>
        </p:txBody>
      </p:sp>
      <p:sp>
        <p:nvSpPr>
          <p:cNvPr id="144" name="Google Shape;144;p21"/>
          <p:cNvSpPr txBox="1"/>
          <p:nvPr>
            <p:ph type="title"/>
          </p:nvPr>
        </p:nvSpPr>
        <p:spPr>
          <a:xfrm>
            <a:off x="686750" y="666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Dataset</a:t>
            </a:r>
            <a:endParaRPr/>
          </a:p>
          <a:p>
            <a:pPr indent="0" lvl="0" marL="0" rtl="0" algn="l">
              <a:spcBef>
                <a:spcPts val="0"/>
              </a:spcBef>
              <a:spcAft>
                <a:spcPts val="0"/>
              </a:spcAft>
              <a:buNone/>
            </a:pPr>
            <a:r>
              <a:t/>
            </a:r>
            <a:endParaRPr/>
          </a:p>
        </p:txBody>
      </p:sp>
      <p:pic>
        <p:nvPicPr>
          <p:cNvPr id="145" name="Google Shape;145;p21"/>
          <p:cNvPicPr preferRelativeResize="0"/>
          <p:nvPr/>
        </p:nvPicPr>
        <p:blipFill>
          <a:blip r:embed="rId3">
            <a:alphaModFix/>
          </a:blip>
          <a:stretch>
            <a:fillRect/>
          </a:stretch>
        </p:blipFill>
        <p:spPr>
          <a:xfrm>
            <a:off x="796995" y="2862112"/>
            <a:ext cx="3071155" cy="2080200"/>
          </a:xfrm>
          <a:prstGeom prst="rect">
            <a:avLst/>
          </a:prstGeom>
          <a:noFill/>
          <a:ln>
            <a:noFill/>
          </a:ln>
        </p:spPr>
      </p:pic>
      <p:pic>
        <p:nvPicPr>
          <p:cNvPr id="146" name="Google Shape;146;p21"/>
          <p:cNvPicPr preferRelativeResize="0"/>
          <p:nvPr/>
        </p:nvPicPr>
        <p:blipFill>
          <a:blip r:embed="rId4">
            <a:alphaModFix/>
          </a:blip>
          <a:stretch>
            <a:fillRect/>
          </a:stretch>
        </p:blipFill>
        <p:spPr>
          <a:xfrm>
            <a:off x="4647200" y="2819447"/>
            <a:ext cx="3160850" cy="2165528"/>
          </a:xfrm>
          <a:prstGeom prst="rect">
            <a:avLst/>
          </a:prstGeom>
          <a:noFill/>
          <a:ln>
            <a:noFill/>
          </a:ln>
        </p:spPr>
      </p:pic>
      <p:pic>
        <p:nvPicPr>
          <p:cNvPr id="147" name="Google Shape;147;p21"/>
          <p:cNvPicPr preferRelativeResize="0"/>
          <p:nvPr/>
        </p:nvPicPr>
        <p:blipFill>
          <a:blip r:embed="rId5">
            <a:alphaModFix/>
          </a:blip>
          <a:stretch>
            <a:fillRect/>
          </a:stretch>
        </p:blipFill>
        <p:spPr>
          <a:xfrm>
            <a:off x="8656449" y="4630975"/>
            <a:ext cx="379000" cy="37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